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13232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Пищевая цепочка:</a:t>
            </a:r>
            <a:endParaRPr lang="en-US" sz="2800" dirty="0"/>
          </a:p>
          <a:p>
            <a:pPr algn="l"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тебя до теневого правительства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41248" y="1993392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Модель гемозависимой элиты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41248" y="2743200"/>
            <a:ext cx="4800600" cy="20574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8895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Исходная гипотеза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05840" y="3218688"/>
            <a:ext cx="4471416" cy="1435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Теневое правительство — не только сеть власти, но и каста с контролем отбора, хранения и распределения крови.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92240" y="1097280"/>
            <a:ext cx="4754880" cy="4526280"/>
          </a:xfrm>
          <a:prstGeom prst="roundRect">
            <a:avLst>
              <a:gd name="adj" fmla="val 1010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56832" y="124358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Минимальная схема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949440" y="1828800"/>
            <a:ext cx="1005840" cy="457200"/>
          </a:xfrm>
          <a:prstGeom prst="roundRect">
            <a:avLst>
              <a:gd name="adj" fmla="val 16000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022592" y="1874520"/>
            <a:ext cx="85953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человек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8092440" y="1901952"/>
            <a:ext cx="274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8458200" y="1828800"/>
            <a:ext cx="1097280" cy="457200"/>
          </a:xfrm>
          <a:prstGeom prst="roundRect">
            <a:avLst>
              <a:gd name="adj" fmla="val 16000"/>
            </a:avLst>
          </a:prstGeom>
          <a:solidFill>
            <a:srgbClr val="EEF2F6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31352" y="1874520"/>
            <a:ext cx="9509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отбор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9646920" y="1901952"/>
            <a:ext cx="274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10012680" y="1828800"/>
            <a:ext cx="1005840" cy="457200"/>
          </a:xfrm>
          <a:prstGeom prst="roundRect">
            <a:avLst>
              <a:gd name="adj" fmla="val 16000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85832" y="1874520"/>
            <a:ext cx="85953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кровь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092440" y="3182112"/>
            <a:ext cx="274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8458200" y="3108960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31352" y="3154680"/>
            <a:ext cx="172821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верхушка элиты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931152" y="3913632"/>
            <a:ext cx="374904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долгожительство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селекция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скрытая логистика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68680" y="5989320"/>
            <a:ext cx="6217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i="1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5-blood-econom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4048" y="292608"/>
            <a:ext cx="11411712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Экономика качественной крови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11480" y="5760720"/>
            <a:ext cx="3931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Массовая кровь — периферии.</a:t>
            </a:r>
            <a:endParaRPr lang="en-US" sz="1130" dirty="0"/>
          </a:p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Пиковая и династическая — элите.</a:t>
            </a:r>
            <a:endParaRPr lang="en-US" sz="1130" dirty="0"/>
          </a:p>
        </p:txBody>
      </p:sp>
      <p:sp>
        <p:nvSpPr>
          <p:cNvPr id="5" name="Text 2"/>
          <p:cNvSpPr/>
          <p:nvPr/>
        </p:nvSpPr>
        <p:spPr>
          <a:xfrm>
            <a:off x="4617720" y="5760720"/>
            <a:ext cx="3931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Чем древнее адаптант,</a:t>
            </a:r>
            <a:endParaRPr lang="en-US" sz="1130" dirty="0"/>
          </a:p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 уже доступ.</a:t>
            </a:r>
            <a:endParaRPr lang="en-US" sz="1130" dirty="0"/>
          </a:p>
        </p:txBody>
      </p:sp>
      <p:sp>
        <p:nvSpPr>
          <p:cNvPr id="6" name="Text 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6-live-vs-artificial-bloo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27632" y="182880"/>
            <a:ext cx="8961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Почему искусственная кровь не подходит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19456" y="288036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вариативность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сигналов</a:t>
            </a:r>
            <a:endParaRPr lang="en-US" sz="1080" dirty="0"/>
          </a:p>
        </p:txBody>
      </p:sp>
      <p:sp>
        <p:nvSpPr>
          <p:cNvPr id="5" name="Text 2"/>
          <p:cNvSpPr/>
          <p:nvPr/>
        </p:nvSpPr>
        <p:spPr>
          <a:xfrm>
            <a:off x="219456" y="3803904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активная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нейрохимия</a:t>
            </a:r>
            <a:endParaRPr lang="en-US" sz="1080" dirty="0"/>
          </a:p>
        </p:txBody>
      </p:sp>
      <p:sp>
        <p:nvSpPr>
          <p:cNvPr id="6" name="Text 3"/>
          <p:cNvSpPr/>
          <p:nvPr/>
        </p:nvSpPr>
        <p:spPr>
          <a:xfrm>
            <a:off x="219456" y="4736592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иммунный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отклик</a:t>
            </a:r>
            <a:endParaRPr lang="en-US" sz="1080" dirty="0"/>
          </a:p>
        </p:txBody>
      </p:sp>
      <p:sp>
        <p:nvSpPr>
          <p:cNvPr id="7" name="Text 4"/>
          <p:cNvSpPr/>
          <p:nvPr/>
        </p:nvSpPr>
        <p:spPr>
          <a:xfrm>
            <a:off x="219456" y="566928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эффект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насыщения</a:t>
            </a:r>
            <a:endParaRPr lang="en-US" sz="1080" dirty="0"/>
          </a:p>
        </p:txBody>
      </p:sp>
      <p:sp>
        <p:nvSpPr>
          <p:cNvPr id="8" name="Text 5"/>
          <p:cNvSpPr/>
          <p:nvPr/>
        </p:nvSpPr>
        <p:spPr>
          <a:xfrm>
            <a:off x="10058400" y="288036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сглажены</a:t>
            </a:r>
            <a:endParaRPr lang="en-US" sz="1080" dirty="0"/>
          </a:p>
        </p:txBody>
      </p:sp>
      <p:sp>
        <p:nvSpPr>
          <p:cNvPr id="9" name="Text 6"/>
          <p:cNvSpPr/>
          <p:nvPr/>
        </p:nvSpPr>
        <p:spPr>
          <a:xfrm>
            <a:off x="10058400" y="3803904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подпись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стёрта</a:t>
            </a:r>
            <a:endParaRPr lang="en-US" sz="1080" dirty="0"/>
          </a:p>
        </p:txBody>
      </p:sp>
      <p:sp>
        <p:nvSpPr>
          <p:cNvPr id="10" name="Text 7"/>
          <p:cNvSpPr/>
          <p:nvPr/>
        </p:nvSpPr>
        <p:spPr>
          <a:xfrm>
            <a:off x="10058400" y="4736592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ответ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низкий</a:t>
            </a:r>
            <a:endParaRPr lang="en-US" sz="1080" dirty="0"/>
          </a:p>
        </p:txBody>
      </p:sp>
      <p:sp>
        <p:nvSpPr>
          <p:cNvPr id="11" name="Text 8"/>
          <p:cNvSpPr/>
          <p:nvPr/>
        </p:nvSpPr>
        <p:spPr>
          <a:xfrm>
            <a:off x="10058400" y="566928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сытости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нет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182880" y="6126480"/>
            <a:ext cx="52120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Живая кровь: сигналы, метаболизм, насыщение.</a:t>
            </a:r>
            <a:endParaRPr lang="en-US" sz="1140" dirty="0"/>
          </a:p>
        </p:txBody>
      </p:sp>
      <p:sp>
        <p:nvSpPr>
          <p:cNvPr id="13" name="Text 10"/>
          <p:cNvSpPr/>
          <p:nvPr/>
        </p:nvSpPr>
        <p:spPr>
          <a:xfrm>
            <a:off x="6839712" y="6126480"/>
            <a:ext cx="52120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Суррогат: транспорт без насыщения.</a:t>
            </a:r>
            <a:endParaRPr lang="en-US" sz="1140" dirty="0"/>
          </a:p>
        </p:txBody>
      </p:sp>
      <p:sp>
        <p:nvSpPr>
          <p:cNvPr id="14" name="Text 11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7-hidden-donor-mark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6032" y="164592"/>
            <a:ext cx="11658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Тайный рынок доноров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8705088" y="5349240"/>
            <a:ext cx="28346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algn="l" indent="0" marL="0">
              <a:buNone/>
            </a:pPr>
            <a:r>
              <a:rPr lang="en-US" sz="108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Поток: источник → отбор → биобанк → доставка.</a:t>
            </a:r>
            <a:endParaRPr lang="en-US" sz="1080" dirty="0"/>
          </a:p>
          <a:p>
            <a:pPr algn="l" indent="0" marL="0">
              <a:buNone/>
            </a:pPr>
            <a:r>
              <a:rPr lang="en-US" sz="108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Ключевые узкие места: объём, холод, безопасность.</a:t>
            </a:r>
            <a:endParaRPr lang="en-US" sz="108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8-feeding-zones-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164592"/>
            <a:ext cx="96926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Геополитика кормовых зон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222992" y="4754880"/>
            <a:ext cx="1591056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страны, а контуры снабжения: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резервуары, коридоры, убежища, эксперименты.</a:t>
            </a:r>
            <a:endParaRPr lang="en-US" sz="102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Следствия: почему вампиры именно такие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41248" y="1371600"/>
            <a:ext cx="5303520" cy="566928"/>
          </a:xfrm>
          <a:prstGeom prst="roundRect">
            <a:avLst>
              <a:gd name="adj" fmla="val 8065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51790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Биомеханизм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236208" y="1371600"/>
            <a:ext cx="5102352" cy="566928"/>
          </a:xfrm>
          <a:prstGeom prst="roundRect">
            <a:avLst>
              <a:gd name="adj" fmla="val 8065"/>
            </a:avLst>
          </a:prstGeom>
          <a:solidFill>
            <a:srgbClr val="B42318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0" y="1517904"/>
            <a:ext cx="477316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Наблюдаемое следствие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41248" y="214884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231343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дефицит сигнальных молекул</a:t>
            </a:r>
            <a:endParaRPr lang="en-US" sz="1330" dirty="0"/>
          </a:p>
        </p:txBody>
      </p:sp>
      <p:sp>
        <p:nvSpPr>
          <p:cNvPr id="10" name="Shape 8"/>
          <p:cNvSpPr/>
          <p:nvPr/>
        </p:nvSpPr>
        <p:spPr>
          <a:xfrm>
            <a:off x="6236208" y="214884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0" y="231343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питание кровью</a:t>
            </a:r>
            <a:endParaRPr lang="en-US" sz="1330" dirty="0"/>
          </a:p>
        </p:txBody>
      </p:sp>
      <p:sp>
        <p:nvSpPr>
          <p:cNvPr id="12" name="Shape 10"/>
          <p:cNvSpPr/>
          <p:nvPr/>
        </p:nvSpPr>
        <p:spPr>
          <a:xfrm>
            <a:off x="841248" y="278892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295351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изменённые фоторецепторные пути</a:t>
            </a:r>
            <a:endParaRPr lang="en-US" sz="1330" dirty="0"/>
          </a:p>
        </p:txBody>
      </p:sp>
      <p:sp>
        <p:nvSpPr>
          <p:cNvPr id="14" name="Shape 12"/>
          <p:cNvSpPr/>
          <p:nvPr/>
        </p:nvSpPr>
        <p:spPr>
          <a:xfrm>
            <a:off x="6236208" y="278892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295351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чувствительность к солнцу</a:t>
            </a:r>
            <a:endParaRPr lang="en-US" sz="1330" dirty="0"/>
          </a:p>
        </p:txBody>
      </p:sp>
      <p:sp>
        <p:nvSpPr>
          <p:cNvPr id="16" name="Shape 14"/>
          <p:cNvSpPr/>
          <p:nvPr/>
        </p:nvSpPr>
        <p:spPr>
          <a:xfrm>
            <a:off x="841248" y="342900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359359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усиленная регенеративная сигнализация</a:t>
            </a:r>
            <a:endParaRPr lang="en-US" sz="1330" dirty="0"/>
          </a:p>
        </p:txBody>
      </p:sp>
      <p:sp>
        <p:nvSpPr>
          <p:cNvPr id="18" name="Shape 16"/>
          <p:cNvSpPr/>
          <p:nvPr/>
        </p:nvSpPr>
        <p:spPr>
          <a:xfrm>
            <a:off x="6236208" y="342900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0" y="359359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быстрое восстановление после травм</a:t>
            </a:r>
            <a:endParaRPr lang="en-US" sz="1330" dirty="0"/>
          </a:p>
        </p:txBody>
      </p:sp>
      <p:sp>
        <p:nvSpPr>
          <p:cNvPr id="20" name="Shape 18"/>
          <p:cNvSpPr/>
          <p:nvPr/>
        </p:nvSpPr>
        <p:spPr>
          <a:xfrm>
            <a:off x="841248" y="406908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423367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перестройка клеточного цикла</a:t>
            </a:r>
            <a:endParaRPr lang="en-US" sz="1330" dirty="0"/>
          </a:p>
        </p:txBody>
      </p:sp>
      <p:sp>
        <p:nvSpPr>
          <p:cNvPr id="22" name="Shape 20"/>
          <p:cNvSpPr/>
          <p:nvPr/>
        </p:nvSpPr>
        <p:spPr>
          <a:xfrm>
            <a:off x="6236208" y="406908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423367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медленное старение</a:t>
            </a:r>
            <a:endParaRPr lang="en-US" sz="1330" dirty="0"/>
          </a:p>
        </p:txBody>
      </p:sp>
      <p:sp>
        <p:nvSpPr>
          <p:cNvPr id="24" name="Shape 22"/>
          <p:cNvSpPr/>
          <p:nvPr/>
        </p:nvSpPr>
        <p:spPr>
          <a:xfrm>
            <a:off x="841248" y="470916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05840" y="487375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хронический голодный стресс</a:t>
            </a:r>
            <a:endParaRPr lang="en-US" sz="1330" dirty="0"/>
          </a:p>
        </p:txBody>
      </p:sp>
      <p:sp>
        <p:nvSpPr>
          <p:cNvPr id="26" name="Shape 24"/>
          <p:cNvSpPr/>
          <p:nvPr/>
        </p:nvSpPr>
        <p:spPr>
          <a:xfrm>
            <a:off x="6236208" y="470916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0" y="487375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ритуалы и иерархия доступа</a:t>
            </a:r>
            <a:endParaRPr lang="en-US" sz="1330" dirty="0"/>
          </a:p>
        </p:txBody>
      </p:sp>
      <p:sp>
        <p:nvSpPr>
          <p:cNvPr id="28" name="Shape 26"/>
          <p:cNvSpPr/>
          <p:nvPr/>
        </p:nvSpPr>
        <p:spPr>
          <a:xfrm>
            <a:off x="841248" y="534924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05840" y="551383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высокая цена качественной крови</a:t>
            </a:r>
            <a:endParaRPr lang="en-US" sz="1330" dirty="0"/>
          </a:p>
        </p:txBody>
      </p:sp>
      <p:sp>
        <p:nvSpPr>
          <p:cNvPr id="30" name="Shape 28"/>
          <p:cNvSpPr/>
          <p:nvPr/>
        </p:nvSpPr>
        <p:spPr>
          <a:xfrm>
            <a:off x="6236208" y="534924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551383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элитные сети и рынок доноров</a:t>
            </a:r>
            <a:endParaRPr lang="en-US" sz="1330" dirty="0"/>
          </a:p>
        </p:txBody>
      </p:sp>
      <p:sp>
        <p:nvSpPr>
          <p:cNvPr id="32" name="Text 30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680" y="841248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Вывод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68680" y="1828800"/>
            <a:ext cx="672084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23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Если теория верна, власть — это доступ к качественной крови.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8229600" y="1554480"/>
            <a:ext cx="2880360" cy="3108960"/>
          </a:xfrm>
          <a:prstGeom prst="roundRect">
            <a:avLst>
              <a:gd name="adj" fmla="val 1587"/>
            </a:avLst>
          </a:prstGeom>
          <a:solidFill>
            <a:srgbClr val="16324F"/>
          </a:solidFill>
          <a:ln w="12700">
            <a:solidFill>
              <a:srgbClr val="7FA6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94192" y="1700784"/>
            <a:ext cx="25511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Ключевые формулы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94192" y="2029968"/>
            <a:ext cx="2551176" cy="2487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вампиризм = зависимость + инфраструктура</a:t>
            </a:r>
            <a:endParaRPr lang="en-US" sz="1500" dirty="0"/>
          </a:p>
          <a:p>
            <a:pPr algn="l" indent="0" marL="0">
              <a:buNone/>
            </a:pPr>
            <a:endParaRPr lang="en-US" sz="1500" dirty="0"/>
          </a:p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власть = доступ к крови</a:t>
            </a:r>
            <a:endParaRPr lang="en-US" sz="1500" dirty="0"/>
          </a:p>
          <a:p>
            <a:pPr algn="l" indent="0" marL="0">
              <a:buNone/>
            </a:pPr>
            <a:endParaRPr lang="en-US" sz="1500" dirty="0"/>
          </a:p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миф скрывает систему снабжения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96112" y="5925312"/>
            <a:ext cx="6309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i="1" dirty="0">
                <a:solidFill>
                  <a:srgbClr val="B8C7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0DAE6"/>
                </a:solidFill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Исходная гипотеза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04672" y="1325880"/>
            <a:ext cx="10972800" cy="10972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1472184"/>
            <a:ext cx="106436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Тезис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9264" y="1801368"/>
            <a:ext cx="10643616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Элита не только управляет обществом, но и питается им.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04672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9264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Биология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9264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Вампиризм = вирусная адаптация.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3520440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85032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Долголетие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685032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Возраст даёт власть и время.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36208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0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Кровь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0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Кровь = еда, валюта, селекция.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8951976" y="2743200"/>
            <a:ext cx="282549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16568" y="2889504"/>
            <a:ext cx="2496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Институты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116568" y="3218688"/>
            <a:ext cx="2496312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Система власти маскирует кормовую сеть.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1554480" y="5230368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627632" y="5276088"/>
            <a:ext cx="890625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Ключевая формула: власть = контроль кормовой инфраструктуры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1-snv12-ag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210312"/>
            <a:ext cx="1095451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Биологический агент: вирус, молекула и механизм действия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1170432" y="1188720"/>
            <a:ext cx="224028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Вирион SNV-12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0" y="1188720"/>
            <a:ext cx="251460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6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Гемофильный регуляторный комплекс</a:t>
            </a:r>
            <a:endParaRPr lang="en-US" sz="1360" dirty="0"/>
          </a:p>
        </p:txBody>
      </p:sp>
      <p:sp>
        <p:nvSpPr>
          <p:cNvPr id="6" name="Text 3"/>
          <p:cNvSpPr/>
          <p:nvPr/>
        </p:nvSpPr>
        <p:spPr>
          <a:xfrm>
            <a:off x="7040880" y="2249424"/>
            <a:ext cx="153619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HEP + MitoX + Reg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перестройка обмена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187952" y="5394960"/>
            <a:ext cx="296265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связывание → вход → РНК → транспорт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8302752" y="1188720"/>
            <a:ext cx="356616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Клеточные мишени и системные эффекты</a:t>
            </a:r>
            <a:endParaRPr lang="en-US" sz="1320" dirty="0"/>
          </a:p>
        </p:txBody>
      </p:sp>
      <p:sp>
        <p:nvSpPr>
          <p:cNvPr id="9" name="Text 6"/>
          <p:cNvSpPr/>
          <p:nvPr/>
        </p:nvSpPr>
        <p:spPr>
          <a:xfrm>
            <a:off x="7699248" y="2907792"/>
            <a:ext cx="123444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ROS↑,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потенциал↓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9034272" y="2907792"/>
            <a:ext cx="1481328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сдвиг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метаболизма гема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10533888" y="2907792"/>
            <a:ext cx="10972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1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ускорение</a:t>
            </a:r>
            <a:endParaRPr lang="en-US" sz="1010" dirty="0"/>
          </a:p>
          <a:p>
            <a:pPr algn="ctr" indent="0" marL="0">
              <a:buNone/>
            </a:pPr>
            <a:r>
              <a:rPr lang="en-US" sz="101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репарации тканей</a:t>
            </a:r>
            <a:endParaRPr lang="en-US" sz="1010" dirty="0"/>
          </a:p>
        </p:txBody>
      </p:sp>
      <p:sp>
        <p:nvSpPr>
          <p:cNvPr id="12" name="Text 9"/>
          <p:cNvSpPr/>
          <p:nvPr/>
        </p:nvSpPr>
        <p:spPr>
          <a:xfrm>
            <a:off x="7699248" y="4709160"/>
            <a:ext cx="122529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сумеречное зрение</a:t>
            </a:r>
            <a:endParaRPr lang="en-US" sz="980" dirty="0"/>
          </a:p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фоточувствительность</a:t>
            </a:r>
            <a:endParaRPr lang="en-US" sz="980" dirty="0"/>
          </a:p>
        </p:txBody>
      </p:sp>
      <p:sp>
        <p:nvSpPr>
          <p:cNvPr id="13" name="Text 10"/>
          <p:cNvSpPr/>
          <p:nvPr/>
        </p:nvSpPr>
        <p:spPr>
          <a:xfrm>
            <a:off x="10533888" y="4709160"/>
            <a:ext cx="10607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лактатный сдвиг</a:t>
            </a:r>
            <a:endParaRPr lang="en-US" sz="980" dirty="0"/>
          </a:p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экономия энергии</a:t>
            </a:r>
            <a:endParaRPr lang="en-US" sz="980" dirty="0"/>
          </a:p>
        </p:txBody>
      </p:sp>
      <p:sp>
        <p:nvSpPr>
          <p:cNvPr id="14" name="Text 11"/>
          <p:cNvSpPr/>
          <p:nvPr/>
        </p:nvSpPr>
        <p:spPr>
          <a:xfrm>
            <a:off x="7479792" y="5532120"/>
            <a:ext cx="37490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Донорская кровь: сигналы → гем → гормоны → адаптация</a:t>
            </a:r>
            <a:endParaRPr lang="en-US" sz="1020" dirty="0"/>
          </a:p>
        </p:txBody>
      </p:sp>
      <p:sp>
        <p:nvSpPr>
          <p:cNvPr id="15" name="Text 12"/>
          <p:cNvSpPr/>
          <p:nvPr/>
        </p:nvSpPr>
        <p:spPr>
          <a:xfrm>
            <a:off x="9720072" y="6172200"/>
            <a:ext cx="20116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Вампиризм = перенастройка обмена, регенерации и светочувствительности.</a:t>
            </a:r>
            <a:endParaRPr lang="en-US" sz="1020" dirty="0"/>
          </a:p>
        </p:txBody>
      </p:sp>
      <p:sp>
        <p:nvSpPr>
          <p:cNvPr id="16" name="Text 1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2-medieval-spread-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1168" y="256032"/>
            <a:ext cx="3767328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Средневековье создаёт идеальную среду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201168" y="566928"/>
            <a:ext cx="3767328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XII–XIV века: торговля, миграции, войны и эпидемии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10314432" y="5074920"/>
            <a:ext cx="1664208" cy="1225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Торговля, войны и миграции создают коридоры распространения SNV-12.</a:t>
            </a:r>
            <a:endParaRPr lang="en-US" sz="1040" dirty="0"/>
          </a:p>
        </p:txBody>
      </p:sp>
      <p:sp>
        <p:nvSpPr>
          <p:cNvPr id="6" name="Text 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вирус меняет организм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04672" y="12801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14264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Кровяная среда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9264" y="17556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транспорт O₂.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спрос на гем.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кровь = сигнал.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526280" y="12801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90872" y="14264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Обмен веществ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690872" y="17556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базовый цикл.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стресс.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экономный режим.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247888" y="1280160"/>
            <a:ext cx="313639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0" y="1426464"/>
            <a:ext cx="280720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Нервная система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412480" y="1755648"/>
            <a:ext cx="280720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баланс.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перегрузка.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фокус на добыче.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4672" y="28803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9264" y="30266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Зрение и свет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69264" y="33558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дневное зрение.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фотостресс.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сумеречный режим.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526280" y="28803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90872" y="30266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Регенерация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690872" y="33558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обычное заживление.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воспаление.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быстрая репарация.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247888" y="2880360"/>
            <a:ext cx="313639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3026664"/>
            <a:ext cx="280720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Старение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412480" y="3355848"/>
            <a:ext cx="280720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обычный цикл.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нагрузка.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медленное старение.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804672" y="4645152"/>
            <a:ext cx="10954512" cy="987552"/>
          </a:xfrm>
          <a:prstGeom prst="roundRect">
            <a:avLst>
              <a:gd name="adj" fmla="val 4630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9264" y="4791456"/>
            <a:ext cx="1062532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Итог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69264" y="5120640"/>
            <a:ext cx="10625328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Отсюда: кровь, свет, регенерация, долголетие.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Почему возникает зависимость от крови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4124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Вирус требует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живые сигнальные молекулы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017520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349300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6616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Донорская кровь несёт</a:t>
            </a:r>
            <a:endParaRPr lang="en-US" sz="1420" dirty="0"/>
          </a:p>
          <a:p>
            <a:pPr algn="ctr" indent="0" marL="0">
              <a:buNone/>
            </a:pPr>
            <a:r>
              <a:rPr lang="en-US" sz="14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 и маркеры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5687568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614476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EEF2F6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Суррогат даёт</a:t>
            </a:r>
            <a:endParaRPr lang="en-US" sz="1420" dirty="0"/>
          </a:p>
          <a:p>
            <a:pPr algn="ctr" indent="0" marL="0">
              <a:buNone/>
            </a:pPr>
            <a:r>
              <a:rPr lang="en-US" sz="14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транспорт, но не сигналы</a:t>
            </a:r>
            <a:endParaRPr lang="en-US" sz="1420" dirty="0"/>
          </a:p>
        </p:txBody>
      </p:sp>
      <p:sp>
        <p:nvSpPr>
          <p:cNvPr id="12" name="Text 10"/>
          <p:cNvSpPr/>
          <p:nvPr/>
        </p:nvSpPr>
        <p:spPr>
          <a:xfrm>
            <a:off x="8339328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8796528" y="192024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0" y="1965960"/>
            <a:ext cx="23682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Голод = дефицит</a:t>
            </a:r>
            <a:endParaRPr lang="en-US" sz="1420" dirty="0"/>
          </a:p>
          <a:p>
            <a:pPr algn="ctr" indent="0" marL="0">
              <a:buNone/>
            </a:pPr>
            <a:r>
              <a:rPr lang="en-US" sz="14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сигнальных компонентов</a:t>
            </a:r>
            <a:endParaRPr lang="en-US" sz="1420" dirty="0"/>
          </a:p>
        </p:txBody>
      </p:sp>
      <p:sp>
        <p:nvSpPr>
          <p:cNvPr id="15" name="Shape 13"/>
          <p:cNvSpPr/>
          <p:nvPr/>
        </p:nvSpPr>
        <p:spPr>
          <a:xfrm>
            <a:off x="105156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1615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Живая кровь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1615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Сигналы, вариативность, метаболизм.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57200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3659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Искусственная кровь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73659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Транспорт есть. Сигналов почти нет.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809244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5703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Следствие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25703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Селекция, ритуалы, рынок доноров.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3-vampire-class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" y="274320"/>
            <a:ext cx="106070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Классы вампирической адаптации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74320" y="6309360"/>
            <a:ext cx="116128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Выше класс — выше контроль, доступ и влияние.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4-failed-inf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05840" y="256032"/>
            <a:ext cx="101498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Неудачное заражение: каскад несовместимости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291840" y="1627632"/>
            <a:ext cx="131673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нейровегетативный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сбой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3264408" y="2670048"/>
            <a:ext cx="137160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кардиореспираторный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стресс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3273552" y="3767328"/>
            <a:ext cx="135331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абдоминальный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сосудистый криз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273552" y="4873752"/>
            <a:ext cx="1353312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периферический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спазм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273552" y="5870448"/>
            <a:ext cx="1353312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терминальное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истощение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967728" y="155448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генетическая и иммунная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несовместимость</a:t>
            </a:r>
            <a:endParaRPr lang="en-US" sz="1220" dirty="0"/>
          </a:p>
        </p:txBody>
      </p:sp>
      <p:sp>
        <p:nvSpPr>
          <p:cNvPr id="10" name="Text 7"/>
          <p:cNvSpPr/>
          <p:nvPr/>
        </p:nvSpPr>
        <p:spPr>
          <a:xfrm>
            <a:off x="6967728" y="274320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сосудистый перегрев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гиперметаболизм</a:t>
            </a:r>
            <a:endParaRPr lang="en-US" sz="1220" dirty="0"/>
          </a:p>
        </p:txBody>
      </p:sp>
      <p:sp>
        <p:nvSpPr>
          <p:cNvPr id="11" name="Text 8"/>
          <p:cNvSpPr/>
          <p:nvPr/>
        </p:nvSpPr>
        <p:spPr>
          <a:xfrm>
            <a:off x="6967728" y="388620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массовый гемолиз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высвобождение гема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6967728" y="4992624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воспалительный каскад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токсическая перегрузка</a:t>
            </a:r>
            <a:endParaRPr lang="en-US" sz="1220" dirty="0"/>
          </a:p>
        </p:txBody>
      </p:sp>
      <p:sp>
        <p:nvSpPr>
          <p:cNvPr id="13" name="Text 10"/>
          <p:cNvSpPr/>
          <p:nvPr/>
        </p:nvSpPr>
        <p:spPr>
          <a:xfrm>
            <a:off x="6967728" y="608076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системный коллапс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без устойчивой адаптации</a:t>
            </a:r>
            <a:endParaRPr lang="en-US" sz="1220" dirty="0"/>
          </a:p>
        </p:txBody>
      </p:sp>
      <p:sp>
        <p:nvSpPr>
          <p:cNvPr id="14" name="Text 11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распознать вампира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58368" y="111556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5" name="Image 0" descr="/home/mikhail/repos/foil-cap-theories/vampire-government/assets/generated/ai-sign-01-teeth-canin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" y="1225296"/>
            <a:ext cx="2569464" cy="15727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" y="283464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Клыки</a:t>
            </a:r>
            <a:endParaRPr lang="en-US" sz="1180" dirty="0"/>
          </a:p>
        </p:txBody>
      </p:sp>
      <p:sp>
        <p:nvSpPr>
          <p:cNvPr id="7" name="Text 4"/>
          <p:cNvSpPr/>
          <p:nvPr/>
        </p:nvSpPr>
        <p:spPr>
          <a:xfrm>
            <a:off x="822960" y="301752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удлинение без деформации</a:t>
            </a:r>
            <a:endParaRPr lang="en-US" sz="960" dirty="0"/>
          </a:p>
        </p:txBody>
      </p:sp>
      <p:sp>
        <p:nvSpPr>
          <p:cNvPr id="8" name="Shape 5"/>
          <p:cNvSpPr/>
          <p:nvPr/>
        </p:nvSpPr>
        <p:spPr>
          <a:xfrm>
            <a:off x="4005072" y="111556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9" name="Image 1" descr="/home/mikhail/repos/foil-cap-theories/vampire-government/assets/generated/ai-sign-02-eye-neutr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225296"/>
            <a:ext cx="2569464" cy="15727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133088" y="283464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Глаз: сытая фаза</a:t>
            </a:r>
            <a:endParaRPr lang="en-US" sz="1180" dirty="0"/>
          </a:p>
        </p:txBody>
      </p:sp>
      <p:sp>
        <p:nvSpPr>
          <p:cNvPr id="11" name="Text 7"/>
          <p:cNvSpPr/>
          <p:nvPr/>
        </p:nvSpPr>
        <p:spPr>
          <a:xfrm>
            <a:off x="4169664" y="301752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зрачок почти нормален</a:t>
            </a:r>
            <a:endParaRPr lang="en-US" sz="960" dirty="0"/>
          </a:p>
        </p:txBody>
      </p:sp>
      <p:sp>
        <p:nvSpPr>
          <p:cNvPr id="12" name="Shape 8"/>
          <p:cNvSpPr/>
          <p:nvPr/>
        </p:nvSpPr>
        <p:spPr>
          <a:xfrm>
            <a:off x="7351776" y="111556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13" name="Image 2" descr="/home/mikhail/repos/foil-cap-theories/vampire-government/assets/generated/ai-sign-03-eye-hung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504" y="1225296"/>
            <a:ext cx="2569464" cy="15727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479792" y="283464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Глаз: голод</a:t>
            </a:r>
            <a:endParaRPr lang="en-US" sz="1180" dirty="0"/>
          </a:p>
        </p:txBody>
      </p:sp>
      <p:sp>
        <p:nvSpPr>
          <p:cNvPr id="15" name="Text 10"/>
          <p:cNvSpPr/>
          <p:nvPr/>
        </p:nvSpPr>
        <p:spPr>
          <a:xfrm>
            <a:off x="7516368" y="301752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зрачок расширен и темнее</a:t>
            </a:r>
            <a:endParaRPr lang="en-US" sz="960" dirty="0"/>
          </a:p>
        </p:txBody>
      </p:sp>
      <p:sp>
        <p:nvSpPr>
          <p:cNvPr id="16" name="Shape 11"/>
          <p:cNvSpPr/>
          <p:nvPr/>
        </p:nvSpPr>
        <p:spPr>
          <a:xfrm>
            <a:off x="658368" y="367588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17" name="Image 3" descr="/home/mikhail/repos/foil-cap-theories/vampire-government/assets/generated/ai-sign-04-skin-agin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96" y="3785616"/>
            <a:ext cx="2569464" cy="15727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86384" y="539496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Кожа и возраст</a:t>
            </a:r>
            <a:endParaRPr lang="en-US" sz="1180" dirty="0"/>
          </a:p>
        </p:txBody>
      </p:sp>
      <p:sp>
        <p:nvSpPr>
          <p:cNvPr id="19" name="Text 13"/>
          <p:cNvSpPr/>
          <p:nvPr/>
        </p:nvSpPr>
        <p:spPr>
          <a:xfrm>
            <a:off x="822960" y="557784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ровная кожа, слабый возрастной шум</a:t>
            </a:r>
            <a:endParaRPr lang="en-US" sz="960" dirty="0"/>
          </a:p>
        </p:txBody>
      </p:sp>
      <p:sp>
        <p:nvSpPr>
          <p:cNvPr id="20" name="Shape 14"/>
          <p:cNvSpPr/>
          <p:nvPr/>
        </p:nvSpPr>
        <p:spPr>
          <a:xfrm>
            <a:off x="4005072" y="367588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21" name="Image 4" descr="/home/mikhail/repos/foil-cap-theories/vampire-government/assets/generated/ai-sign-05-hand-motorics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3785616"/>
            <a:ext cx="2569464" cy="15727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133088" y="539496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Кисть и моторика</a:t>
            </a:r>
            <a:endParaRPr lang="en-US" sz="1180" dirty="0"/>
          </a:p>
        </p:txBody>
      </p:sp>
      <p:sp>
        <p:nvSpPr>
          <p:cNvPr id="23" name="Text 16"/>
          <p:cNvSpPr/>
          <p:nvPr/>
        </p:nvSpPr>
        <p:spPr>
          <a:xfrm>
            <a:off x="4169664" y="557784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точность, вены, холодная пластика</a:t>
            </a:r>
            <a:endParaRPr lang="en-US" sz="960" dirty="0"/>
          </a:p>
        </p:txBody>
      </p:sp>
      <p:sp>
        <p:nvSpPr>
          <p:cNvPr id="24" name="Shape 17"/>
          <p:cNvSpPr/>
          <p:nvPr/>
        </p:nvSpPr>
        <p:spPr>
          <a:xfrm>
            <a:off x="7351776" y="367588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25" name="Image 5" descr="/home/mikhail/repos/foil-cap-theories/vampire-government/assets/generated/ai-sign-06-behavioral-portrai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1504" y="3785616"/>
            <a:ext cx="2569464" cy="157276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7479792" y="539496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Поведение</a:t>
            </a:r>
            <a:endParaRPr lang="en-US" sz="1180" dirty="0"/>
          </a:p>
        </p:txBody>
      </p:sp>
      <p:sp>
        <p:nvSpPr>
          <p:cNvPr id="27" name="Text 19"/>
          <p:cNvSpPr/>
          <p:nvPr/>
        </p:nvSpPr>
        <p:spPr>
          <a:xfrm>
            <a:off x="7516368" y="557784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кровь, документы, закрытые круги</a:t>
            </a:r>
            <a:endParaRPr lang="en-US" sz="960" dirty="0"/>
          </a:p>
        </p:txBody>
      </p:sp>
      <p:sp>
        <p:nvSpPr>
          <p:cNvPr id="28" name="Shape 20"/>
          <p:cNvSpPr/>
          <p:nvPr/>
        </p:nvSpPr>
        <p:spPr>
          <a:xfrm>
            <a:off x="1444752" y="6309360"/>
            <a:ext cx="9281160" cy="310896"/>
          </a:xfrm>
          <a:prstGeom prst="roundRect">
            <a:avLst>
              <a:gd name="adj" fmla="val 23529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9" name="Text 21"/>
          <p:cNvSpPr/>
          <p:nvPr/>
        </p:nvSpPr>
        <p:spPr>
          <a:xfrm>
            <a:off x="1517904" y="6355080"/>
            <a:ext cx="9134856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Смотреть нужно на комбинацию признаков.</a:t>
            </a:r>
            <a:endParaRPr lang="en-US" sz="1240" dirty="0"/>
          </a:p>
        </p:txBody>
      </p:sp>
      <p:sp>
        <p:nvSpPr>
          <p:cNvPr id="30" name="Text 2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Nous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Пищевая цепочка: от тебя до теневого правительства</dc:title>
  <dc:subject>Строгая псевдонаучная модель гемозависимой элиты</dc:subject>
  <dc:creator>Hermes Agent</dc:creator>
  <cp:lastModifiedBy>Hermes Agent</cp:lastModifiedBy>
  <cp:revision>1</cp:revision>
  <dcterms:created xsi:type="dcterms:W3CDTF">2026-06-30T13:14:28Z</dcterms:created>
  <dcterms:modified xsi:type="dcterms:W3CDTF">2026-06-30T13:14:28Z</dcterms:modified>
</cp:coreProperties>
</file>