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1-title-food-ch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A0D">
              <a:alpha val="66000"/>
            </a:srgbClr>
          </a:solidFill>
          <a:ln w="12700">
            <a:solidFill>
              <a:srgbClr val="120A0D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749808"/>
            <a:ext cx="6355080" cy="4800600"/>
          </a:xfrm>
          <a:prstGeom prst="roundRect">
            <a:avLst>
              <a:gd name="adj" fmla="val 1143"/>
            </a:avLst>
          </a:prstGeom>
          <a:solidFill>
            <a:srgbClr val="1B1114">
              <a:alpha val="85000"/>
            </a:srgbClr>
          </a:solidFill>
          <a:ln w="12700">
            <a:solidFill>
              <a:srgbClr val="A42A37">
                <a:alpha val="8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14400" y="1051560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Пищевая цепочка: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от тебя до теневого правительства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950976" y="269748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i="1" dirty="0">
                <a:solidFill>
                  <a:srgbClr val="F5E6D3"/>
                </a:solidFill>
              </a:rPr>
              <a:t>Расширенная версия: типы вампиров,</a:t>
            </a:r>
            <a:endParaRPr lang="en-US" sz="1750" dirty="0"/>
          </a:p>
          <a:p>
            <a:pPr indent="0" marL="0">
              <a:buNone/>
            </a:pPr>
            <a:r>
              <a:rPr lang="en-US" sz="1750" i="1" dirty="0">
                <a:solidFill>
                  <a:srgbClr val="F5E6D3"/>
                </a:solidFill>
              </a:rPr>
              <a:t>качественная кровь и скрытый рынок доноров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50976" y="3657600"/>
            <a:ext cx="4480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0D0C4"/>
                </a:solidFill>
              </a:rPr>
              <a:t>Клуб шапочек из фольги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0D0C4"/>
                </a:solidFill>
              </a:rPr>
              <a:t>Псевдонаучный доклад в академическом стиле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Тайный рынок доноров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8-hidden-donor-mark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35508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33488" y="1572768"/>
            <a:ext cx="3840480" cy="3200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частные клиники и закрытые биобанки;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элитные школы и клубы как фильтр линий;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донорские дома и фонды наблюдения;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качество для верхушки важнее объёма.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94360" y="548640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61441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i="1" dirty="0">
                <a:solidFill>
                  <a:srgbClr val="FFFFFF"/>
                </a:solidFill>
              </a:rPr>
              <a:t>Настоящая роскошь для гемархов — не золото, а доступ к правильно отсортированным живым донорам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захват власти рационален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9-donor-hou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35508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72768"/>
            <a:ext cx="3840480" cy="3383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20" dirty="0">
                <a:solidFill>
                  <a:srgbClr val="24181A"/>
                </a:solidFill>
              </a:rPr>
              <a:t>обеспечить безопасный доступ к крови;</a:t>
            </a:r>
            <a:endParaRPr lang="en-US" sz="1720" dirty="0"/>
          </a:p>
          <a:p>
            <a:pPr marL="203200" indent="-203200">
              <a:buSzPct val="100000"/>
              <a:buChar char="•"/>
            </a:pPr>
            <a:r>
              <a:rPr lang="en-US" sz="1720" dirty="0">
                <a:solidFill>
                  <a:srgbClr val="24181A"/>
                </a:solidFill>
              </a:rPr>
              <a:t>скрыть своё существование;</a:t>
            </a:r>
            <a:endParaRPr lang="en-US" sz="1720" dirty="0"/>
          </a:p>
          <a:p>
            <a:pPr marL="203200" indent="-203200">
              <a:buSzPct val="100000"/>
              <a:buChar char="•"/>
            </a:pPr>
            <a:r>
              <a:rPr lang="en-US" sz="1720" dirty="0">
                <a:solidFill>
                  <a:srgbClr val="24181A"/>
                </a:solidFill>
              </a:rPr>
              <a:t>сортировать кровь по качеству;</a:t>
            </a:r>
            <a:endParaRPr lang="en-US" sz="1720" dirty="0"/>
          </a:p>
          <a:p>
            <a:pPr marL="203200" indent="-203200">
              <a:buSzPct val="100000"/>
              <a:buChar char="•"/>
            </a:pPr>
            <a:r>
              <a:rPr lang="en-US" sz="1720" dirty="0">
                <a:solidFill>
                  <a:srgbClr val="24181A"/>
                </a:solidFill>
              </a:rPr>
              <a:t>контролировать внутреннюю иерархию через снабжение.</a:t>
            </a:r>
            <a:endParaRPr lang="en-US" sz="1720" dirty="0"/>
          </a:p>
        </p:txBody>
      </p:sp>
      <p:sp>
        <p:nvSpPr>
          <p:cNvPr id="7" name="Shape 4"/>
          <p:cNvSpPr/>
          <p:nvPr/>
        </p:nvSpPr>
        <p:spPr>
          <a:xfrm>
            <a:off x="822960" y="548640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61441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i="1" dirty="0">
                <a:solidFill>
                  <a:srgbClr val="FFFFFF"/>
                </a:solidFill>
              </a:rPr>
              <a:t>Власть здесь не цель, а технология питания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Кровь как валюта и инструмент подчинения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10-blood-etiquet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35508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36192"/>
            <a:ext cx="384048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доступ к качественной крови = статус;</a:t>
            </a:r>
            <a:endParaRPr lang="en-US" sz="1690" dirty="0"/>
          </a:p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плохое питание ломает самоконтроль низших носителей;</a:t>
            </a:r>
            <a:endParaRPr lang="en-US" sz="1690" dirty="0"/>
          </a:p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снабжение превращается в механизм дисциплины;</a:t>
            </a:r>
            <a:endParaRPr lang="en-US" sz="1690" dirty="0"/>
          </a:p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верхушка удерживает касту через монополию на лучший ресурс.</a:t>
            </a:r>
            <a:endParaRPr lang="en-US" sz="1690" dirty="0"/>
          </a:p>
        </p:txBody>
      </p:sp>
      <p:sp>
        <p:nvSpPr>
          <p:cNvPr id="7" name="Shape 4"/>
          <p:cNvSpPr/>
          <p:nvPr/>
        </p:nvSpPr>
        <p:spPr>
          <a:xfrm>
            <a:off x="594360" y="548640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61441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</a:rPr>
              <a:t>Кровь внутри системы — это одновременно пища, валюта и инструмент подчинения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Геополитика кормовых зон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11-feeding-zones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400800" cy="45537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54480"/>
            <a:ext cx="3840480" cy="3383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резервуары населения;</a:t>
            </a:r>
            <a:endParaRPr lang="en-US" sz="1710" dirty="0"/>
          </a:p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транспортные коридоры людей и биоресурсов;</a:t>
            </a:r>
            <a:endParaRPr lang="en-US" sz="1710" dirty="0"/>
          </a:p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убежища древних династий;</a:t>
            </a:r>
            <a:endParaRPr lang="en-US" sz="1710" dirty="0"/>
          </a:p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экспериментальные зоны селекции и наблюдения.</a:t>
            </a:r>
            <a:endParaRPr lang="en-US" sz="1710" dirty="0"/>
          </a:p>
        </p:txBody>
      </p:sp>
      <p:sp>
        <p:nvSpPr>
          <p:cNvPr id="7" name="Shape 4"/>
          <p:cNvSpPr/>
          <p:nvPr/>
        </p:nvSpPr>
        <p:spPr>
          <a:xfrm>
            <a:off x="822960" y="5504688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632704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FFFFFF"/>
                </a:solidFill>
              </a:rPr>
              <a:t>Геополитика = распределение кормовых контуров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Пищевая цепочка: от тебя до теневого правительства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12-food-chain-char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400800" cy="45537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72768"/>
            <a:ext cx="3840480" cy="3383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человек — исходный биоресурс;</a:t>
            </a:r>
            <a:endParaRPr lang="en-US" sz="1710" dirty="0"/>
          </a:p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системы учёта отсеивают пригодных доноров;</a:t>
            </a:r>
            <a:endParaRPr lang="en-US" sz="1710" dirty="0"/>
          </a:p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рынок качества поднимает ресурс к верхушке;</a:t>
            </a:r>
            <a:endParaRPr lang="en-US" sz="1710" dirty="0"/>
          </a:p>
          <a:p>
            <a:pPr marL="203200" indent="-203200">
              <a:buSzPct val="100000"/>
              <a:buChar char="•"/>
            </a:pPr>
            <a:r>
              <a:rPr lang="en-US" sz="1710" dirty="0">
                <a:solidFill>
                  <a:srgbClr val="24181A"/>
                </a:solidFill>
              </a:rPr>
              <a:t>гемархи замыкают всю логистику на себе.</a:t>
            </a:r>
            <a:endParaRPr lang="en-US" sz="1710" dirty="0"/>
          </a:p>
        </p:txBody>
      </p:sp>
      <p:sp>
        <p:nvSpPr>
          <p:cNvPr id="7" name="Shape 4"/>
          <p:cNvSpPr/>
          <p:nvPr/>
        </p:nvSpPr>
        <p:spPr>
          <a:xfrm>
            <a:off x="594360" y="548640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61441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60" b="1" i="1" dirty="0">
                <a:solidFill>
                  <a:srgbClr val="FFFFFF"/>
                </a:solidFill>
              </a:rPr>
              <a:t>Человек включён в систему не как гражданин, а как элемент глобальной донорской инфраструктуры</a:t>
            </a:r>
            <a:endParaRPr lang="en-US" sz="176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0B0D"/>
          </a:solidFill>
          <a:ln w="12700">
            <a:solidFill>
              <a:srgbClr val="130B0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82296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41248" y="1508760"/>
            <a:ext cx="7040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5E6D3"/>
                </a:solidFill>
              </a:rPr>
              <a:t>Финальная формула псевдонаучной модели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868680" y="1828800"/>
            <a:ext cx="7452360" cy="1737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5E6D3"/>
                </a:solidFill>
              </a:rPr>
              <a:t>Если теория верна, вершина мировой политики — это не кабинет и не трон, а хорошо организованная столовая премиум-класса, где человечество давно числится в меню.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8366760" y="1463040"/>
            <a:ext cx="2606040" cy="3108960"/>
          </a:xfrm>
          <a:prstGeom prst="roundRect">
            <a:avLst>
              <a:gd name="adj" fmla="val 2807"/>
            </a:avLst>
          </a:prstGeom>
          <a:solidFill>
            <a:srgbClr val="2A1419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87968" y="1828800"/>
            <a:ext cx="160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Ключевые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формулы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41080" y="2651760"/>
            <a:ext cx="20574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власть = кормовая логистика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кровь = валюта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элита скрывает не власть, а рацион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14400" y="5897880"/>
            <a:ext cx="6766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2B8A5"/>
                </a:solidFill>
              </a:rPr>
              <a:t>Жанр: академически поданная псевдонаука для клуба шапочек из фольги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Гипотеза исследования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04672" y="1417320"/>
            <a:ext cx="4892040" cy="1965960"/>
          </a:xfrm>
          <a:prstGeom prst="roundRect">
            <a:avLst>
              <a:gd name="adj" fmla="val 2791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9264" y="1563624"/>
            <a:ext cx="4562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Базовая идея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9264" y="1892808"/>
            <a:ext cx="4562856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Теневое правительство — это не просто политическая сеть, а долгоживущая гемозависимая каста, превратившая власть в механизм стабильного питания.</a:t>
            </a:r>
            <a:endParaRPr lang="en-US" sz="1460" dirty="0"/>
          </a:p>
        </p:txBody>
      </p:sp>
      <p:sp>
        <p:nvSpPr>
          <p:cNvPr id="8" name="Text 6"/>
          <p:cNvSpPr/>
          <p:nvPr/>
        </p:nvSpPr>
        <p:spPr>
          <a:xfrm>
            <a:off x="6446520" y="1572768"/>
            <a:ext cx="4572000" cy="3291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вирусное происхождение касты;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долголетие как источник стратегического преимущества;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кровь как ресурс, валюта и предмет селекции;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власть как надстройка над пищевой цепочкой.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530352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43153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FFFFFF"/>
                </a:solidFill>
              </a:rPr>
              <a:t>Ключевая формула: власть = контроль кормовой инфраструктуры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Sanguis Noctis Virus (SNV-12)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04672" y="1554480"/>
            <a:ext cx="457200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латентная вирус-индуцированная вампиризация;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хроническая антропогематофагия;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гемозависимый постчеловеческий синдром;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обратимая фототолерантность после кормления.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217920" y="1417320"/>
            <a:ext cx="4846320" cy="3566160"/>
          </a:xfrm>
          <a:prstGeom prst="roundRect">
            <a:avLst>
              <a:gd name="adj" fmla="val 1538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82512" y="1563624"/>
            <a:ext cx="45171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Ключевые эффекты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382512" y="1892808"/>
            <a:ext cx="4517136" cy="2926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SNV-12 не делает человека мистическим существом мгновенно. Он перестраивает обменные пути, усиливает регенерацию, замедляет старение и формирует зависимость от человеческой крови как от носителя редких сигнальных молекул.</a:t>
            </a:r>
            <a:endParaRPr lang="en-US" sz="1460" dirty="0"/>
          </a:p>
        </p:txBody>
      </p:sp>
      <p:sp>
        <p:nvSpPr>
          <p:cNvPr id="9" name="Shape 7"/>
          <p:cNvSpPr/>
          <p:nvPr/>
        </p:nvSpPr>
        <p:spPr>
          <a:xfrm>
            <a:off x="822960" y="530352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43153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FFFFFF"/>
                </a:solidFill>
              </a:rPr>
              <a:t>Вампиризм здесь — не проклятие, а вирусная адаптация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именно XII-XIV века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2-medieval-orig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309360" cy="44348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54480"/>
            <a:ext cx="3840480" cy="3383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войны и миграции ускоряют перенос патогена;</a:t>
            </a:r>
            <a:endParaRPr lang="en-US" sz="1750" dirty="0"/>
          </a:p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антисанитария скрывает аномальные случаи;</a:t>
            </a:r>
            <a:endParaRPr lang="en-US" sz="1750" dirty="0"/>
          </a:p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массовая смертность маскирует новый фенотип;</a:t>
            </a:r>
            <a:endParaRPr lang="en-US" sz="1750" dirty="0"/>
          </a:p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фольклор фиксирует ранние утечки в легенды.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822960" y="5504688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632704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i="1" dirty="0">
                <a:solidFill>
                  <a:srgbClr val="FFFFFF"/>
                </a:solidFill>
              </a:rPr>
              <a:t>Там, где высокая смертность, новый патоген легче принять за обычное бедствие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Классы вампирической адаптации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3-vampire-class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234440"/>
            <a:ext cx="6400800" cy="46634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33488" y="1554480"/>
            <a:ext cx="388620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молодой носитель: нестабилен и голоден;</a:t>
            </a:r>
            <a:endParaRPr lang="en-US" sz="1680" dirty="0"/>
          </a:p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старший адаптант: устойчив и дисциплинирован;</a:t>
            </a:r>
            <a:endParaRPr lang="en-US" sz="1680" dirty="0"/>
          </a:p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гемарх: древняя элита, пьёт редко, но требует лучшее;</a:t>
            </a:r>
            <a:endParaRPr lang="en-US" sz="1680" dirty="0"/>
          </a:p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ранний возраст заражения повышает шанс интеграции.</a:t>
            </a:r>
            <a:endParaRPr lang="en-US" sz="1680" dirty="0"/>
          </a:p>
        </p:txBody>
      </p:sp>
      <p:sp>
        <p:nvSpPr>
          <p:cNvPr id="7" name="Shape 4"/>
          <p:cNvSpPr/>
          <p:nvPr/>
        </p:nvSpPr>
        <p:spPr>
          <a:xfrm>
            <a:off x="594360" y="548640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61441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FFFFFF"/>
                </a:solidFill>
              </a:rPr>
              <a:t>Древность в этой системе — не возраст, а политический капитал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 всякий укушенный становится вампиром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4-failed-inf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309360" cy="44805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72768"/>
            <a:ext cx="384048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феррогемный каскад запускает перегрев крови;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летальная несовместимость отсеивает большинство;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успешная вампиризация биологически редка;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малочисленность касты имеет псевдонаучное объяснение.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822960" y="548640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61441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50" b="1" i="1" dirty="0">
                <a:solidFill>
                  <a:srgbClr val="FFFFFF"/>
                </a:solidFill>
              </a:rPr>
              <a:t>Не всякий укушенный становится вампиром; большинство становятся статистикой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Как распознать вампира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5-recognize-vampi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26364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54480"/>
            <a:ext cx="3840480" cy="3291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30" dirty="0">
                <a:solidFill>
                  <a:srgbClr val="24181A"/>
                </a:solidFill>
              </a:rPr>
              <a:t>клыки чуть длиннее нормы;</a:t>
            </a:r>
            <a:endParaRPr lang="en-US" sz="1730" dirty="0"/>
          </a:p>
          <a:p>
            <a:pPr marL="203200" indent="-203200">
              <a:buSzPct val="100000"/>
              <a:buChar char="•"/>
            </a:pPr>
            <a:r>
              <a:rPr lang="en-US" sz="1730" dirty="0">
                <a:solidFill>
                  <a:srgbClr val="24181A"/>
                </a:solidFill>
              </a:rPr>
              <a:t>странно медленное старение;</a:t>
            </a:r>
            <a:endParaRPr lang="en-US" sz="1730" dirty="0"/>
          </a:p>
          <a:p>
            <a:pPr marL="203200" indent="-203200">
              <a:buSzPct val="100000"/>
              <a:buChar char="•"/>
            </a:pPr>
            <a:r>
              <a:rPr lang="en-US" sz="1730" dirty="0">
                <a:solidFill>
                  <a:srgbClr val="24181A"/>
                </a:solidFill>
              </a:rPr>
              <a:t>в голоде — тёмный расширенный зрачок;</a:t>
            </a:r>
            <a:endParaRPr lang="en-US" sz="1730" dirty="0"/>
          </a:p>
          <a:p>
            <a:pPr marL="203200" indent="-203200">
              <a:buSzPct val="100000"/>
              <a:buChar char="•"/>
            </a:pPr>
            <a:r>
              <a:rPr lang="en-US" sz="1730" dirty="0">
                <a:solidFill>
                  <a:srgbClr val="24181A"/>
                </a:solidFill>
              </a:rPr>
              <a:t>закрытые клубы и слишком долгая карьера.</a:t>
            </a:r>
            <a:endParaRPr lang="en-US" sz="1730" dirty="0"/>
          </a:p>
        </p:txBody>
      </p:sp>
      <p:sp>
        <p:nvSpPr>
          <p:cNvPr id="7" name="Shape 4"/>
          <p:cNvSpPr/>
          <p:nvPr/>
        </p:nvSpPr>
        <p:spPr>
          <a:xfrm>
            <a:off x="594360" y="548640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61441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30" b="1" i="1" dirty="0">
                <a:solidFill>
                  <a:srgbClr val="FFFFFF"/>
                </a:solidFill>
              </a:rPr>
              <a:t>Ни один симптом не доказывает ничего сам по себе — работает только совокупность</a:t>
            </a:r>
            <a:endParaRPr lang="en-US" sz="183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Экономика качественной крови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6-blood-econom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88720"/>
            <a:ext cx="640080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08760"/>
            <a:ext cx="388620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массовая кровь — для периферии;</a:t>
            </a:r>
            <a:endParaRPr lang="en-US" sz="1690" dirty="0"/>
          </a:p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стабильная кровь — от здоровых доноров;</a:t>
            </a:r>
            <a:endParaRPr lang="en-US" sz="1690" dirty="0"/>
          </a:p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пиковая кровь — от молодых и сильных;</a:t>
            </a:r>
            <a:endParaRPr lang="en-US" sz="1690" dirty="0"/>
          </a:p>
          <a:p>
            <a:pPr marL="203200" indent="-203200">
              <a:buSzPct val="100000"/>
              <a:buChar char="•"/>
            </a:pPr>
            <a:r>
              <a:rPr lang="en-US" sz="1690" dirty="0">
                <a:solidFill>
                  <a:srgbClr val="24181A"/>
                </a:solidFill>
              </a:rPr>
              <a:t>династическая кровь — от особо ценных линий.</a:t>
            </a:r>
            <a:endParaRPr lang="en-US" sz="1690" dirty="0"/>
          </a:p>
        </p:txBody>
      </p:sp>
      <p:sp>
        <p:nvSpPr>
          <p:cNvPr id="7" name="Shape 4"/>
          <p:cNvSpPr/>
          <p:nvPr/>
        </p:nvSpPr>
        <p:spPr>
          <a:xfrm>
            <a:off x="594360" y="548640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61441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80" b="1" i="1" dirty="0">
                <a:solidFill>
                  <a:srgbClr val="FFFFFF"/>
                </a:solidFill>
              </a:rPr>
              <a:t>Чем древнее вампир, тем реже он питается, но тем дороже обходится каждый акт питания</a:t>
            </a:r>
            <a:endParaRPr lang="en-US" sz="178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искусственная кровь им не подходит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generated/07-artificial-bloo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1170432"/>
            <a:ext cx="640080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27048"/>
            <a:ext cx="388620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живая кровь несёт гормоны и стрессовые маркеры;</a:t>
            </a:r>
            <a:endParaRPr lang="en-US" sz="1680" dirty="0"/>
          </a:p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искусственный суррогат даёт только базовую функцию;</a:t>
            </a:r>
            <a:endParaRPr lang="en-US" sz="1680" dirty="0"/>
          </a:p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у гемархов не возникает полноценного насыщения;</a:t>
            </a:r>
            <a:endParaRPr lang="en-US" sz="1680" dirty="0"/>
          </a:p>
          <a:p>
            <a:pPr marL="203200" indent="-203200">
              <a:buSzPct val="100000"/>
              <a:buChar char="•"/>
            </a:pPr>
            <a:r>
              <a:rPr lang="en-US" sz="1680" dirty="0">
                <a:solidFill>
                  <a:srgbClr val="24181A"/>
                </a:solidFill>
              </a:rPr>
              <a:t>фототолерантность и регенерация не восстанавливаются.</a:t>
            </a:r>
            <a:endParaRPr lang="en-US" sz="1680" dirty="0"/>
          </a:p>
        </p:txBody>
      </p:sp>
      <p:sp>
        <p:nvSpPr>
          <p:cNvPr id="7" name="Shape 4"/>
          <p:cNvSpPr/>
          <p:nvPr/>
        </p:nvSpPr>
        <p:spPr>
          <a:xfrm>
            <a:off x="822960" y="548640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61441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i="1" dirty="0">
                <a:solidFill>
                  <a:srgbClr val="FFFFFF"/>
                </a:solidFill>
              </a:rPr>
              <a:t>Искусственная кровь для них — суррогат, а не решение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Nous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Пищевая цепочка: от тебя до теневого правительства</dc:title>
  <dc:subject>Псевдонаучная теория о гемозависимой элите</dc:subject>
  <dc:creator>Hermes Agent</dc:creator>
  <cp:lastModifiedBy>Hermes Agent</cp:lastModifiedBy>
  <cp:revision>1</cp:revision>
  <dcterms:created xsi:type="dcterms:W3CDTF">2026-06-30T10:01:53Z</dcterms:created>
  <dcterms:modified xsi:type="dcterms:W3CDTF">2026-06-30T10:01:53Z</dcterms:modified>
</cp:coreProperties>
</file>