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1-title-food-cha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A0D">
              <a:alpha val="66000"/>
            </a:srgbClr>
          </a:solidFill>
          <a:ln w="12700">
            <a:solidFill>
              <a:srgbClr val="120A0D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749808"/>
            <a:ext cx="6355080" cy="4800600"/>
          </a:xfrm>
          <a:prstGeom prst="roundRect">
            <a:avLst>
              <a:gd name="adj" fmla="val 1143"/>
            </a:avLst>
          </a:prstGeom>
          <a:solidFill>
            <a:srgbClr val="1B1114">
              <a:alpha val="85000"/>
            </a:srgbClr>
          </a:solidFill>
          <a:ln w="12700">
            <a:solidFill>
              <a:srgbClr val="A42A37">
                <a:alpha val="8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14400" y="1051560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Пищевая цепочка: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 тебя до теневого правительства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950976" y="269748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i="1" dirty="0">
                <a:solidFill>
                  <a:srgbClr val="F5E6D3"/>
                </a:solidFill>
              </a:rPr>
              <a:t>Расширенная версия: типы вампиров,</a:t>
            </a:r>
            <a:endParaRPr lang="en-US" sz="1750" dirty="0"/>
          </a:p>
          <a:p>
            <a:pPr indent="0" marL="0">
              <a:buNone/>
            </a:pPr>
            <a:r>
              <a:rPr lang="en-US" sz="1750" i="1" dirty="0">
                <a:solidFill>
                  <a:srgbClr val="F5E6D3"/>
                </a:solidFill>
              </a:rPr>
              <a:t>качественная кровь и скрытый рынок доноров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50976" y="3657600"/>
            <a:ext cx="4480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0D0C4"/>
                </a:solidFill>
              </a:rPr>
              <a:t>Клуб шапочек из фольги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0D0C4"/>
                </a:solidFill>
              </a:rPr>
              <a:t>Псевдонаучный доклад в академическом стиле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8-hidden-donor-mark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92040" y="1883664"/>
            <a:ext cx="19202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Тайный рынок доноров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868680" y="1783080"/>
            <a:ext cx="123444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Элитные</a:t>
            </a:r>
            <a:endParaRPr lang="en-US" sz="1060" dirty="0"/>
          </a:p>
          <a:p>
            <a:pPr algn="ctr" indent="0" marL="0">
              <a:buNone/>
            </a:pPr>
            <a:r>
              <a:rPr lang="en-US" sz="106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школы</a:t>
            </a:r>
            <a:endParaRPr lang="en-US" sz="1060" dirty="0"/>
          </a:p>
        </p:txBody>
      </p:sp>
      <p:sp>
        <p:nvSpPr>
          <p:cNvPr id="5" name="Text 2"/>
          <p:cNvSpPr/>
          <p:nvPr/>
        </p:nvSpPr>
        <p:spPr>
          <a:xfrm>
            <a:off x="2542032" y="1783080"/>
            <a:ext cx="123444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Закрытые</a:t>
            </a:r>
            <a:endParaRPr lang="en-US" sz="1060" dirty="0"/>
          </a:p>
          <a:p>
            <a:pPr algn="ctr" indent="0" marL="0">
              <a:buNone/>
            </a:pPr>
            <a:r>
              <a:rPr lang="en-US" sz="106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клубы</a:t>
            </a:r>
            <a:endParaRPr lang="en-US" sz="1060" dirty="0"/>
          </a:p>
        </p:txBody>
      </p:sp>
      <p:sp>
        <p:nvSpPr>
          <p:cNvPr id="6" name="Text 3"/>
          <p:cNvSpPr/>
          <p:nvPr/>
        </p:nvSpPr>
        <p:spPr>
          <a:xfrm>
            <a:off x="8229600" y="1783080"/>
            <a:ext cx="1353312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Донорские</a:t>
            </a:r>
            <a:endParaRPr lang="en-US" sz="1040" dirty="0"/>
          </a:p>
          <a:p>
            <a:pPr algn="ctr" indent="0" marL="0">
              <a:buNone/>
            </a:pPr>
            <a:r>
              <a:rPr lang="en-US" sz="104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дома</a:t>
            </a:r>
            <a:endParaRPr lang="en-US" sz="1040" dirty="0"/>
          </a:p>
        </p:txBody>
      </p:sp>
      <p:sp>
        <p:nvSpPr>
          <p:cNvPr id="7" name="Text 4"/>
          <p:cNvSpPr/>
          <p:nvPr/>
        </p:nvSpPr>
        <p:spPr>
          <a:xfrm>
            <a:off x="9921240" y="1783080"/>
            <a:ext cx="132588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6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Династии</a:t>
            </a:r>
            <a:endParaRPr lang="en-US" sz="1060" dirty="0"/>
          </a:p>
        </p:txBody>
      </p:sp>
      <p:sp>
        <p:nvSpPr>
          <p:cNvPr id="8" name="Text 5"/>
          <p:cNvSpPr/>
          <p:nvPr/>
        </p:nvSpPr>
        <p:spPr>
          <a:xfrm>
            <a:off x="685800" y="3776472"/>
            <a:ext cx="17373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Клиники</a:t>
            </a:r>
            <a:endParaRPr lang="en-US" sz="1080" dirty="0"/>
          </a:p>
        </p:txBody>
      </p:sp>
      <p:sp>
        <p:nvSpPr>
          <p:cNvPr id="9" name="Text 6"/>
          <p:cNvSpPr/>
          <p:nvPr/>
        </p:nvSpPr>
        <p:spPr>
          <a:xfrm>
            <a:off x="2697480" y="3776472"/>
            <a:ext cx="17373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Медицинский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отбор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074920" y="4462272"/>
            <a:ext cx="2212848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лаунджи для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удержания доноров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247888" y="3776472"/>
            <a:ext cx="17373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Биобанки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10222992" y="3776472"/>
            <a:ext cx="1572768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Архивы и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досье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66928" y="6272784"/>
            <a:ext cx="9601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доноры</a:t>
            </a:r>
            <a:endParaRPr lang="en-US" sz="980" dirty="0"/>
          </a:p>
        </p:txBody>
      </p:sp>
      <p:sp>
        <p:nvSpPr>
          <p:cNvPr id="14" name="Text 11"/>
          <p:cNvSpPr/>
          <p:nvPr/>
        </p:nvSpPr>
        <p:spPr>
          <a:xfrm>
            <a:off x="2395728" y="6272784"/>
            <a:ext cx="9601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анкеты</a:t>
            </a:r>
            <a:endParaRPr lang="en-US" sz="980" dirty="0"/>
          </a:p>
        </p:txBody>
      </p:sp>
      <p:sp>
        <p:nvSpPr>
          <p:cNvPr id="15" name="Text 12"/>
          <p:cNvSpPr/>
          <p:nvPr/>
        </p:nvSpPr>
        <p:spPr>
          <a:xfrm>
            <a:off x="4416552" y="6272784"/>
            <a:ext cx="9601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отбор</a:t>
            </a:r>
            <a:endParaRPr lang="en-US" sz="980" dirty="0"/>
          </a:p>
        </p:txBody>
      </p:sp>
      <p:sp>
        <p:nvSpPr>
          <p:cNvPr id="16" name="Text 13"/>
          <p:cNvSpPr/>
          <p:nvPr/>
        </p:nvSpPr>
        <p:spPr>
          <a:xfrm>
            <a:off x="6336792" y="6272784"/>
            <a:ext cx="9601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пробирки</a:t>
            </a:r>
            <a:endParaRPr lang="en-US" sz="980" dirty="0"/>
          </a:p>
        </p:txBody>
      </p:sp>
      <p:sp>
        <p:nvSpPr>
          <p:cNvPr id="17" name="Text 14"/>
          <p:cNvSpPr/>
          <p:nvPr/>
        </p:nvSpPr>
        <p:spPr>
          <a:xfrm>
            <a:off x="8348472" y="6272784"/>
            <a:ext cx="9601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архив</a:t>
            </a:r>
            <a:endParaRPr lang="en-US" sz="980" dirty="0"/>
          </a:p>
        </p:txBody>
      </p:sp>
      <p:sp>
        <p:nvSpPr>
          <p:cNvPr id="18" name="Text 15"/>
          <p:cNvSpPr/>
          <p:nvPr/>
        </p:nvSpPr>
        <p:spPr>
          <a:xfrm>
            <a:off x="10314432" y="6272784"/>
            <a:ext cx="107899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4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сердце рынка</a:t>
            </a:r>
            <a:endParaRPr lang="en-US" sz="940" dirty="0"/>
          </a:p>
        </p:txBody>
      </p:sp>
      <p:sp>
        <p:nvSpPr>
          <p:cNvPr id="19" name="Text 16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9-donor-hou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808" y="475488"/>
            <a:ext cx="45262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Донорский дом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841248" y="914400"/>
            <a:ext cx="42976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80" i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санаторий, пансион и селекционный узел</a:t>
            </a:r>
            <a:endParaRPr lang="en-US" sz="1280" dirty="0"/>
          </a:p>
          <a:p>
            <a:pPr algn="ctr" indent="0" marL="0">
              <a:buNone/>
            </a:pPr>
            <a:r>
              <a:rPr lang="en-US" sz="1280" i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под одной крышей</a:t>
            </a:r>
            <a:endParaRPr lang="en-US" sz="1280" dirty="0"/>
          </a:p>
        </p:txBody>
      </p:sp>
      <p:sp>
        <p:nvSpPr>
          <p:cNvPr id="5" name="Text 2"/>
          <p:cNvSpPr/>
          <p:nvPr/>
        </p:nvSpPr>
        <p:spPr>
          <a:xfrm>
            <a:off x="6537960" y="5961888"/>
            <a:ext cx="10058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отбор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8467344" y="5961888"/>
            <a:ext cx="10058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обучение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10351008" y="5961888"/>
            <a:ext cx="10058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медицина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1384280" y="5961888"/>
            <a:ext cx="5943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селекция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10-blood-etiquet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11880" y="384048"/>
            <a:ext cx="491947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Кровяной этикет элиты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788920" y="6272784"/>
            <a:ext cx="18745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оценка донора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4901184" y="6272784"/>
            <a:ext cx="21031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ритуал насыщения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7278624" y="6272784"/>
            <a:ext cx="19202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учёт качества</a:t>
            </a:r>
            <a:endParaRPr lang="en-US" sz="1120" dirty="0"/>
          </a:p>
        </p:txBody>
      </p:sp>
      <p:sp>
        <p:nvSpPr>
          <p:cNvPr id="7" name="Text 4"/>
          <p:cNvSpPr/>
          <p:nvPr/>
        </p:nvSpPr>
        <p:spPr>
          <a:xfrm>
            <a:off x="9555480" y="6272784"/>
            <a:ext cx="1965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документы допуска</a:t>
            </a:r>
            <a:endParaRPr lang="en-US" sz="1060" dirty="0"/>
          </a:p>
        </p:txBody>
      </p:sp>
      <p:sp>
        <p:nvSpPr>
          <p:cNvPr id="8" name="Text 5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11-feeding-zones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10128" y="310896"/>
            <a:ext cx="539496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Геополитика кормовых зон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621792" y="3310128"/>
            <a:ext cx="164592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резервуары</a:t>
            </a:r>
            <a:endParaRPr lang="en-US" sz="1040" dirty="0"/>
          </a:p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населения</a:t>
            </a:r>
            <a:endParaRPr lang="en-US" sz="1040" dirty="0"/>
          </a:p>
        </p:txBody>
      </p:sp>
      <p:sp>
        <p:nvSpPr>
          <p:cNvPr id="5" name="Text 2"/>
          <p:cNvSpPr/>
          <p:nvPr/>
        </p:nvSpPr>
        <p:spPr>
          <a:xfrm>
            <a:off x="621792" y="3721608"/>
            <a:ext cx="164592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морские</a:t>
            </a:r>
            <a:endParaRPr lang="en-US" sz="1040" dirty="0"/>
          </a:p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коридоры</a:t>
            </a:r>
            <a:endParaRPr lang="en-US" sz="1040" dirty="0"/>
          </a:p>
        </p:txBody>
      </p:sp>
      <p:sp>
        <p:nvSpPr>
          <p:cNvPr id="6" name="Text 3"/>
          <p:cNvSpPr/>
          <p:nvPr/>
        </p:nvSpPr>
        <p:spPr>
          <a:xfrm>
            <a:off x="621792" y="4142232"/>
            <a:ext cx="164592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авиационные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узлы</a:t>
            </a:r>
            <a:endParaRPr lang="en-US" sz="1020" dirty="0"/>
          </a:p>
        </p:txBody>
      </p:sp>
      <p:sp>
        <p:nvSpPr>
          <p:cNvPr id="7" name="Text 4"/>
          <p:cNvSpPr/>
          <p:nvPr/>
        </p:nvSpPr>
        <p:spPr>
          <a:xfrm>
            <a:off x="621792" y="4562856"/>
            <a:ext cx="164592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убежища</a:t>
            </a:r>
            <a:endParaRPr lang="en-US" sz="1040" dirty="0"/>
          </a:p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элиты</a:t>
            </a:r>
            <a:endParaRPr lang="en-US" sz="1040" dirty="0"/>
          </a:p>
        </p:txBody>
      </p:sp>
      <p:sp>
        <p:nvSpPr>
          <p:cNvPr id="8" name="Text 5"/>
          <p:cNvSpPr/>
          <p:nvPr/>
        </p:nvSpPr>
        <p:spPr>
          <a:xfrm>
            <a:off x="621792" y="4983480"/>
            <a:ext cx="164592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эксперименты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 селекция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315968" y="6291072"/>
            <a:ext cx="361188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карта показывает не государства,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 контуры биологического снабжения</a:t>
            </a:r>
            <a:endParaRPr lang="en-US" sz="1160" dirty="0"/>
          </a:p>
        </p:txBody>
      </p:sp>
      <p:sp>
        <p:nvSpPr>
          <p:cNvPr id="10" name="Text 7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12-food-chain-char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64208" y="256032"/>
            <a:ext cx="8887968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Пищевая цепочка: от тебя до теневого правительства</a:t>
            </a:r>
            <a:endParaRPr lang="en-US" sz="1750" dirty="0"/>
          </a:p>
        </p:txBody>
      </p:sp>
      <p:sp>
        <p:nvSpPr>
          <p:cNvPr id="4" name="Text 1"/>
          <p:cNvSpPr/>
          <p:nvPr/>
        </p:nvSpPr>
        <p:spPr>
          <a:xfrm>
            <a:off x="292608" y="1645920"/>
            <a:ext cx="13533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человек</a:t>
            </a:r>
            <a:endParaRPr lang="en-US" sz="1020" dirty="0"/>
          </a:p>
        </p:txBody>
      </p:sp>
      <p:sp>
        <p:nvSpPr>
          <p:cNvPr id="5" name="Text 2"/>
          <p:cNvSpPr/>
          <p:nvPr/>
        </p:nvSpPr>
        <p:spPr>
          <a:xfrm>
            <a:off x="2240280" y="1645920"/>
            <a:ext cx="13533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наблюдение</a:t>
            </a:r>
            <a:endParaRPr lang="en-US" sz="1020" dirty="0"/>
          </a:p>
        </p:txBody>
      </p:sp>
      <p:sp>
        <p:nvSpPr>
          <p:cNvPr id="6" name="Text 3"/>
          <p:cNvSpPr/>
          <p:nvPr/>
        </p:nvSpPr>
        <p:spPr>
          <a:xfrm>
            <a:off x="4242816" y="1645920"/>
            <a:ext cx="13533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сортировка</a:t>
            </a:r>
            <a:endParaRPr lang="en-US" sz="1020" dirty="0"/>
          </a:p>
        </p:txBody>
      </p:sp>
      <p:sp>
        <p:nvSpPr>
          <p:cNvPr id="7" name="Text 4"/>
          <p:cNvSpPr/>
          <p:nvPr/>
        </p:nvSpPr>
        <p:spPr>
          <a:xfrm>
            <a:off x="6236208" y="1645920"/>
            <a:ext cx="13533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логистика</a:t>
            </a:r>
            <a:endParaRPr lang="en-US" sz="1020" dirty="0"/>
          </a:p>
        </p:txBody>
      </p:sp>
      <p:sp>
        <p:nvSpPr>
          <p:cNvPr id="8" name="Text 5"/>
          <p:cNvSpPr/>
          <p:nvPr/>
        </p:nvSpPr>
        <p:spPr>
          <a:xfrm>
            <a:off x="8247888" y="1645920"/>
            <a:ext cx="13533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встреча</a:t>
            </a:r>
            <a:endParaRPr lang="en-US" sz="980" dirty="0"/>
          </a:p>
          <a:p>
            <a:pPr algn="ctr" indent="0" marL="0">
              <a:buNone/>
            </a:pPr>
            <a:r>
              <a:rPr lang="en-US" sz="98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элиты</a:t>
            </a:r>
            <a:endParaRPr lang="en-US" sz="980" dirty="0"/>
          </a:p>
        </p:txBody>
      </p:sp>
      <p:sp>
        <p:nvSpPr>
          <p:cNvPr id="9" name="Text 6"/>
          <p:cNvSpPr/>
          <p:nvPr/>
        </p:nvSpPr>
        <p:spPr>
          <a:xfrm>
            <a:off x="10222992" y="1645920"/>
            <a:ext cx="13533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досье</a:t>
            </a:r>
            <a:endParaRPr lang="en-US" sz="1020" dirty="0"/>
          </a:p>
        </p:txBody>
      </p:sp>
      <p:sp>
        <p:nvSpPr>
          <p:cNvPr id="10" name="Text 7"/>
          <p:cNvSpPr/>
          <p:nvPr/>
        </p:nvSpPr>
        <p:spPr>
          <a:xfrm>
            <a:off x="11045952" y="1645920"/>
            <a:ext cx="8686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гемарх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301752" y="4498848"/>
            <a:ext cx="1554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3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массовая</a:t>
            </a:r>
            <a:endParaRPr lang="en-US" sz="1030" dirty="0"/>
          </a:p>
          <a:p>
            <a:pPr algn="ctr" indent="0" marL="0">
              <a:buNone/>
            </a:pPr>
            <a:r>
              <a:rPr lang="en-US" sz="103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донорская база</a:t>
            </a:r>
            <a:endParaRPr lang="en-US" sz="1030" dirty="0"/>
          </a:p>
        </p:txBody>
      </p:sp>
      <p:sp>
        <p:nvSpPr>
          <p:cNvPr id="12" name="Text 9"/>
          <p:cNvSpPr/>
          <p:nvPr/>
        </p:nvSpPr>
        <p:spPr>
          <a:xfrm>
            <a:off x="3657600" y="5632704"/>
            <a:ext cx="16916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отбор по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биометрии</a:t>
            </a:r>
            <a:endParaRPr lang="en-US" sz="1020" dirty="0"/>
          </a:p>
        </p:txBody>
      </p:sp>
      <p:sp>
        <p:nvSpPr>
          <p:cNvPr id="13" name="Text 10"/>
          <p:cNvSpPr/>
          <p:nvPr/>
        </p:nvSpPr>
        <p:spPr>
          <a:xfrm>
            <a:off x="7013448" y="5632704"/>
            <a:ext cx="1783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качество важнее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количества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0351008" y="4498848"/>
            <a:ext cx="1463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верхушка</a:t>
            </a:r>
            <a:endParaRPr lang="en-US" sz="1040" dirty="0"/>
          </a:p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спроса</a:t>
            </a:r>
            <a:endParaRPr lang="en-US" sz="1040" dirty="0"/>
          </a:p>
        </p:txBody>
      </p:sp>
      <p:sp>
        <p:nvSpPr>
          <p:cNvPr id="15" name="Text 12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0B0D"/>
          </a:solidFill>
          <a:ln w="12700">
            <a:solidFill>
              <a:srgbClr val="130B0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1248" y="84124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68680" y="1828800"/>
            <a:ext cx="7452360" cy="1737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5E6D3"/>
                </a:solidFill>
              </a:rPr>
              <a:t>Если теория верна, вершина мировой политики — это не кабинет и не трон, а хорошо организованная столовая премиум-класса, где человечество давно числится в меню.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8366760" y="1463040"/>
            <a:ext cx="2606040" cy="3108960"/>
          </a:xfrm>
          <a:prstGeom prst="roundRect">
            <a:avLst>
              <a:gd name="adj" fmla="val 2807"/>
            </a:avLst>
          </a:prstGeom>
          <a:solidFill>
            <a:srgbClr val="2A1419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87968" y="1828800"/>
            <a:ext cx="160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Ключевые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формулы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41080" y="2651760"/>
            <a:ext cx="20574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власть = кормовая логистика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кровь = валюта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элита скрывает не власть, а рацион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914400" y="5897880"/>
            <a:ext cx="6766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D2B8A5"/>
                </a:solidFill>
              </a:rPr>
              <a:t>Жанр: академически поданная псевдонаука для клуба шапочек из фольги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EA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84048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530352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A1A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Гипотеза исследования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9144000" y="566928"/>
            <a:ext cx="2423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04672" y="1417320"/>
            <a:ext cx="4892040" cy="1965960"/>
          </a:xfrm>
          <a:prstGeom prst="roundRect">
            <a:avLst>
              <a:gd name="adj" fmla="val 2791"/>
            </a:avLst>
          </a:prstGeom>
          <a:solidFill>
            <a:srgbClr val="FFF7EE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9264" y="1563624"/>
            <a:ext cx="4562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Базовая идея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9264" y="1892808"/>
            <a:ext cx="4562856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Теневое правительство — это не просто политическая сеть, а долгоживущая гемозависимая каста, превратившая власть в механизм стабильного питания.</a:t>
            </a:r>
            <a:endParaRPr lang="en-US" sz="1460" dirty="0"/>
          </a:p>
        </p:txBody>
      </p:sp>
      <p:sp>
        <p:nvSpPr>
          <p:cNvPr id="8" name="Text 6"/>
          <p:cNvSpPr/>
          <p:nvPr/>
        </p:nvSpPr>
        <p:spPr>
          <a:xfrm>
            <a:off x="6446520" y="1572768"/>
            <a:ext cx="4572000" cy="3291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вирусное происхождение касты;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долголетие как источник стратегического преимущества;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кровь как ресурс, валюта и предмет селекции;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власть как надстройка над пищевой цепочкой.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5321808"/>
            <a:ext cx="10515600" cy="530352"/>
          </a:xfrm>
          <a:prstGeom prst="roundRect">
            <a:avLst>
              <a:gd name="adj" fmla="val 8621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50976" y="5440680"/>
            <a:ext cx="102595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FFFFFF"/>
                </a:solidFill>
              </a:rPr>
              <a:t>Ключевая формула: власть = контроль кормовой инфраструктуры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EA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84048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530352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A1A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Sanguis Noctis Virus (SNV-12)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9144000" y="566928"/>
            <a:ext cx="2423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04672" y="1554480"/>
            <a:ext cx="457200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латентная вирус-индуцированная вампиризация;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хроническая антропогематофагия;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гемозависимый постчеловеческий синдром;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обратимая фототолерантность после кормления.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217920" y="1417320"/>
            <a:ext cx="4846320" cy="3566160"/>
          </a:xfrm>
          <a:prstGeom prst="roundRect">
            <a:avLst>
              <a:gd name="adj" fmla="val 1538"/>
            </a:avLst>
          </a:prstGeom>
          <a:solidFill>
            <a:srgbClr val="FFF7EE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82512" y="1563624"/>
            <a:ext cx="45171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Ключевые эффекты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382512" y="1892808"/>
            <a:ext cx="4517136" cy="2926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SNV-12 не делает человека мистическим существом мгновенно. Он перестраивает обменные пути, усиливает регенерацию, замедляет старение и формирует зависимость от человеческой крови как от носителя редких сигнальных молекул.</a:t>
            </a:r>
            <a:endParaRPr lang="en-US" sz="1460" dirty="0"/>
          </a:p>
        </p:txBody>
      </p:sp>
      <p:sp>
        <p:nvSpPr>
          <p:cNvPr id="9" name="Shape 7"/>
          <p:cNvSpPr/>
          <p:nvPr/>
        </p:nvSpPr>
        <p:spPr>
          <a:xfrm>
            <a:off x="822960" y="5321808"/>
            <a:ext cx="10515600" cy="530352"/>
          </a:xfrm>
          <a:prstGeom prst="roundRect">
            <a:avLst>
              <a:gd name="adj" fmla="val 8621"/>
            </a:avLst>
          </a:prstGeom>
          <a:solidFill>
            <a:srgbClr val="A42A37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50976" y="5440680"/>
            <a:ext cx="102595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FFFFFF"/>
                </a:solidFill>
              </a:rPr>
              <a:t>Вампиризм здесь — не проклятие, а вирусная адаптация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2-medieval-orig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17720" y="347472"/>
            <a:ext cx="29260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XII–XIV века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1078992" y="5705856"/>
            <a:ext cx="2057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войны и миграции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3319272" y="5705856"/>
            <a:ext cx="196596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антисанитария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532120" y="5705856"/>
            <a:ext cx="27432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эпидемии и массовая смертность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549640" y="5705856"/>
            <a:ext cx="2560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аристократические линии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2331720" y="6245352"/>
            <a:ext cx="749808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F5E6D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Средневековье создаёт идеальную среду для скрытого патогена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3-vampire-class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5422392"/>
            <a:ext cx="31272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нестабилен, часто голоден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411480" y="5815584"/>
            <a:ext cx="3127248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 только формируется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4224528" y="5422392"/>
            <a:ext cx="31272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6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устойчив, скрытен, дисциплинирован</a:t>
            </a:r>
            <a:endParaRPr lang="en-US" sz="1160" dirty="0"/>
          </a:p>
        </p:txBody>
      </p:sp>
      <p:sp>
        <p:nvSpPr>
          <p:cNvPr id="6" name="Text 3"/>
          <p:cNvSpPr/>
          <p:nvPr/>
        </p:nvSpPr>
        <p:spPr>
          <a:xfrm>
            <a:off x="4224528" y="5815584"/>
            <a:ext cx="3127248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3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столетнее накопление опыта</a:t>
            </a:r>
            <a:endParaRPr lang="en-US" sz="1130" dirty="0"/>
          </a:p>
        </p:txBody>
      </p:sp>
      <p:sp>
        <p:nvSpPr>
          <p:cNvPr id="7" name="Text 4"/>
          <p:cNvSpPr/>
          <p:nvPr/>
        </p:nvSpPr>
        <p:spPr>
          <a:xfrm>
            <a:off x="8183880" y="5422392"/>
            <a:ext cx="3154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3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редкое питание, максимальная селекция</a:t>
            </a:r>
            <a:endParaRPr lang="en-US" sz="1130" dirty="0"/>
          </a:p>
        </p:txBody>
      </p:sp>
      <p:sp>
        <p:nvSpPr>
          <p:cNvPr id="8" name="Text 5"/>
          <p:cNvSpPr/>
          <p:nvPr/>
        </p:nvSpPr>
        <p:spPr>
          <a:xfrm>
            <a:off x="8183880" y="5815584"/>
            <a:ext cx="31546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биологическая верхушка касты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4-failed-inf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5488" y="731520"/>
            <a:ext cx="3172968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объект: носитель SNV-12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 несовместимым фенотипом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096512" y="1591056"/>
            <a:ext cx="7132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сосудистый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перегрев</a:t>
            </a:r>
            <a:endParaRPr lang="en-US" sz="1080" dirty="0"/>
          </a:p>
        </p:txBody>
      </p:sp>
      <p:sp>
        <p:nvSpPr>
          <p:cNvPr id="5" name="Text 2"/>
          <p:cNvSpPr/>
          <p:nvPr/>
        </p:nvSpPr>
        <p:spPr>
          <a:xfrm>
            <a:off x="4087368" y="2468880"/>
            <a:ext cx="7132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гемолиз</a:t>
            </a:r>
            <a:endParaRPr lang="en-US" sz="1080" dirty="0"/>
          </a:p>
        </p:txBody>
      </p:sp>
      <p:sp>
        <p:nvSpPr>
          <p:cNvPr id="6" name="Text 3"/>
          <p:cNvSpPr/>
          <p:nvPr/>
        </p:nvSpPr>
        <p:spPr>
          <a:xfrm>
            <a:off x="4087368" y="3236976"/>
            <a:ext cx="71323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системный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коллапс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1097280" y="3657600"/>
            <a:ext cx="2560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рост температуры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 критического порога</a:t>
            </a:r>
            <a:endParaRPr lang="en-US" sz="1080" dirty="0"/>
          </a:p>
        </p:txBody>
      </p:sp>
      <p:sp>
        <p:nvSpPr>
          <p:cNvPr id="8" name="Text 5"/>
          <p:cNvSpPr/>
          <p:nvPr/>
        </p:nvSpPr>
        <p:spPr>
          <a:xfrm>
            <a:off x="822960" y="5532120"/>
            <a:ext cx="283464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утрата стабильности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кровяной среды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977640" y="4983480"/>
            <a:ext cx="347472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Неудачное обращение объясняется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термогемолитическим коллапсом.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5-recognize-vampi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4048" y="1883664"/>
            <a:ext cx="2176272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слегка увеличенные</a:t>
            </a:r>
            <a:endParaRPr lang="en-US" sz="1240" dirty="0"/>
          </a:p>
          <a:p>
            <a:pPr algn="ctr" indent="0" marL="0">
              <a:buNone/>
            </a:pPr>
            <a:r>
              <a:rPr lang="en-US" sz="12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клыки</a:t>
            </a:r>
            <a:endParaRPr lang="en-US" sz="1240" dirty="0"/>
          </a:p>
        </p:txBody>
      </p:sp>
      <p:sp>
        <p:nvSpPr>
          <p:cNvPr id="4" name="Text 1"/>
          <p:cNvSpPr/>
          <p:nvPr/>
        </p:nvSpPr>
        <p:spPr>
          <a:xfrm>
            <a:off x="384048" y="3273552"/>
            <a:ext cx="2176272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медленное</a:t>
            </a:r>
            <a:endParaRPr lang="en-US" sz="1240" dirty="0"/>
          </a:p>
          <a:p>
            <a:pPr algn="ctr" indent="0" marL="0">
              <a:buNone/>
            </a:pPr>
            <a:r>
              <a:rPr lang="en-US" sz="12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старение</a:t>
            </a:r>
            <a:endParaRPr lang="en-US" sz="1240" dirty="0"/>
          </a:p>
        </p:txBody>
      </p:sp>
      <p:sp>
        <p:nvSpPr>
          <p:cNvPr id="5" name="Text 2"/>
          <p:cNvSpPr/>
          <p:nvPr/>
        </p:nvSpPr>
        <p:spPr>
          <a:xfrm>
            <a:off x="384048" y="4700016"/>
            <a:ext cx="2176272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слишком ровная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кожа</a:t>
            </a:r>
            <a:endParaRPr lang="en-US" sz="1220" dirty="0"/>
          </a:p>
        </p:txBody>
      </p:sp>
      <p:sp>
        <p:nvSpPr>
          <p:cNvPr id="6" name="Text 3"/>
          <p:cNvSpPr/>
          <p:nvPr/>
        </p:nvSpPr>
        <p:spPr>
          <a:xfrm>
            <a:off x="9628632" y="1883664"/>
            <a:ext cx="2176272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тёмный расширенный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зрачок</a:t>
            </a:r>
            <a:endParaRPr lang="en-US" sz="1220" dirty="0"/>
          </a:p>
        </p:txBody>
      </p:sp>
      <p:sp>
        <p:nvSpPr>
          <p:cNvPr id="7" name="Text 4"/>
          <p:cNvSpPr/>
          <p:nvPr/>
        </p:nvSpPr>
        <p:spPr>
          <a:xfrm>
            <a:off x="9628632" y="3273552"/>
            <a:ext cx="2176272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интерес к крови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 травмам</a:t>
            </a:r>
            <a:endParaRPr lang="en-US" sz="1220" dirty="0"/>
          </a:p>
        </p:txBody>
      </p:sp>
      <p:sp>
        <p:nvSpPr>
          <p:cNvPr id="8" name="Text 5"/>
          <p:cNvSpPr/>
          <p:nvPr/>
        </p:nvSpPr>
        <p:spPr>
          <a:xfrm>
            <a:off x="9628632" y="4700016"/>
            <a:ext cx="2176272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закрытые клубы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 тайные круги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6-blood-econom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2144" y="1682496"/>
            <a:ext cx="1874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базовое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поддержание</a:t>
            </a:r>
            <a:endParaRPr lang="en-US" sz="1220" dirty="0"/>
          </a:p>
        </p:txBody>
      </p:sp>
      <p:sp>
        <p:nvSpPr>
          <p:cNvPr id="4" name="Text 1"/>
          <p:cNvSpPr/>
          <p:nvPr/>
        </p:nvSpPr>
        <p:spPr>
          <a:xfrm>
            <a:off x="1152144" y="3044952"/>
            <a:ext cx="1874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норма для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периферии</a:t>
            </a:r>
            <a:endParaRPr lang="en-US" sz="1220" dirty="0"/>
          </a:p>
        </p:txBody>
      </p:sp>
      <p:sp>
        <p:nvSpPr>
          <p:cNvPr id="5" name="Text 2"/>
          <p:cNvSpPr/>
          <p:nvPr/>
        </p:nvSpPr>
        <p:spPr>
          <a:xfrm>
            <a:off x="1152144" y="4407408"/>
            <a:ext cx="1874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усиление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способностей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152144" y="5760720"/>
            <a:ext cx="1874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6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ресурс для элиты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 ритуалов</a:t>
            </a:r>
            <a:endParaRPr lang="en-US" sz="1160" dirty="0"/>
          </a:p>
        </p:txBody>
      </p:sp>
      <p:sp>
        <p:nvSpPr>
          <p:cNvPr id="7" name="Text 4"/>
          <p:cNvSpPr/>
          <p:nvPr/>
        </p:nvSpPr>
        <p:spPr>
          <a:xfrm>
            <a:off x="9290304" y="1828800"/>
            <a:ext cx="148132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минимальные</a:t>
            </a:r>
            <a:endParaRPr lang="en-US" sz="1040" dirty="0"/>
          </a:p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требования</a:t>
            </a:r>
            <a:endParaRPr lang="en-US" sz="1040" dirty="0"/>
          </a:p>
        </p:txBody>
      </p:sp>
      <p:sp>
        <p:nvSpPr>
          <p:cNvPr id="8" name="Text 5"/>
          <p:cNvSpPr/>
          <p:nvPr/>
        </p:nvSpPr>
        <p:spPr>
          <a:xfrm>
            <a:off x="9290304" y="3182112"/>
            <a:ext cx="148132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устойчивый</a:t>
            </a:r>
            <a:endParaRPr lang="en-US" sz="1040" dirty="0"/>
          </a:p>
          <a:p>
            <a:pPr algn="ctr" indent="0" marL="0">
              <a:buNone/>
            </a:pPr>
            <a:r>
              <a:rPr lang="en-US" sz="104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рацион</a:t>
            </a:r>
            <a:endParaRPr lang="en-US" sz="1040" dirty="0"/>
          </a:p>
        </p:txBody>
      </p:sp>
      <p:sp>
        <p:nvSpPr>
          <p:cNvPr id="9" name="Text 6"/>
          <p:cNvSpPr/>
          <p:nvPr/>
        </p:nvSpPr>
        <p:spPr>
          <a:xfrm>
            <a:off x="9290304" y="4553712"/>
            <a:ext cx="148132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для старших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адаптантов</a:t>
            </a:r>
            <a:endParaRPr lang="en-US" sz="1020" dirty="0"/>
          </a:p>
        </p:txBody>
      </p:sp>
      <p:sp>
        <p:nvSpPr>
          <p:cNvPr id="10" name="Text 7"/>
          <p:cNvSpPr/>
          <p:nvPr/>
        </p:nvSpPr>
        <p:spPr>
          <a:xfrm>
            <a:off x="9290304" y="5916168"/>
            <a:ext cx="148132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только для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древних</a:t>
            </a:r>
            <a:endParaRPr lang="en-US" sz="1020" dirty="0"/>
          </a:p>
        </p:txBody>
      </p:sp>
      <p:sp>
        <p:nvSpPr>
          <p:cNvPr id="11" name="Text 8"/>
          <p:cNvSpPr/>
          <p:nvPr/>
        </p:nvSpPr>
        <p:spPr>
          <a:xfrm>
            <a:off x="713232" y="6144768"/>
            <a:ext cx="20116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дефицит создаёт власть</a:t>
            </a:r>
            <a:endParaRPr lang="en-US" sz="1120" dirty="0"/>
          </a:p>
        </p:txBody>
      </p:sp>
      <p:sp>
        <p:nvSpPr>
          <p:cNvPr id="12" name="Text 9"/>
          <p:cNvSpPr/>
          <p:nvPr/>
        </p:nvSpPr>
        <p:spPr>
          <a:xfrm>
            <a:off x="9491472" y="6144768"/>
            <a:ext cx="2011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старше древний,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 выше требования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07-artificial-bloo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70832" y="1444752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высокая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вариативность</a:t>
            </a:r>
            <a:endParaRPr lang="en-US" sz="1020" dirty="0"/>
          </a:p>
        </p:txBody>
      </p:sp>
      <p:sp>
        <p:nvSpPr>
          <p:cNvPr id="4" name="Text 1"/>
          <p:cNvSpPr/>
          <p:nvPr/>
        </p:nvSpPr>
        <p:spPr>
          <a:xfrm>
            <a:off x="4370832" y="2322576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выражены</a:t>
            </a:r>
            <a:endParaRPr lang="en-US" sz="1020" dirty="0"/>
          </a:p>
        </p:txBody>
      </p:sp>
      <p:sp>
        <p:nvSpPr>
          <p:cNvPr id="5" name="Text 2"/>
          <p:cNvSpPr/>
          <p:nvPr/>
        </p:nvSpPr>
        <p:spPr>
          <a:xfrm>
            <a:off x="4370832" y="3182112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уникален</a:t>
            </a:r>
            <a:endParaRPr lang="en-US" sz="1020" dirty="0"/>
          </a:p>
        </p:txBody>
      </p:sp>
      <p:sp>
        <p:nvSpPr>
          <p:cNvPr id="6" name="Text 3"/>
          <p:cNvSpPr/>
          <p:nvPr/>
        </p:nvSpPr>
        <p:spPr>
          <a:xfrm>
            <a:off x="4370832" y="4041648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активна</a:t>
            </a:r>
            <a:endParaRPr lang="en-US" sz="1020" dirty="0"/>
          </a:p>
        </p:txBody>
      </p:sp>
      <p:sp>
        <p:nvSpPr>
          <p:cNvPr id="7" name="Text 4"/>
          <p:cNvSpPr/>
          <p:nvPr/>
        </p:nvSpPr>
        <p:spPr>
          <a:xfrm>
            <a:off x="4370832" y="5001768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есть</a:t>
            </a:r>
            <a:endParaRPr lang="en-US" sz="1020" dirty="0"/>
          </a:p>
        </p:txBody>
      </p:sp>
      <p:sp>
        <p:nvSpPr>
          <p:cNvPr id="8" name="Text 5"/>
          <p:cNvSpPr/>
          <p:nvPr/>
        </p:nvSpPr>
        <p:spPr>
          <a:xfrm>
            <a:off x="4370832" y="5788152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полное</a:t>
            </a:r>
            <a:endParaRPr lang="en-US" sz="1020" dirty="0"/>
          </a:p>
        </p:txBody>
      </p:sp>
      <p:sp>
        <p:nvSpPr>
          <p:cNvPr id="9" name="Text 6"/>
          <p:cNvSpPr/>
          <p:nvPr/>
        </p:nvSpPr>
        <p:spPr>
          <a:xfrm>
            <a:off x="9326880" y="1444752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сглажен</a:t>
            </a:r>
            <a:endParaRPr lang="en-US" sz="1020" dirty="0"/>
          </a:p>
        </p:txBody>
      </p:sp>
      <p:sp>
        <p:nvSpPr>
          <p:cNvPr id="10" name="Text 7"/>
          <p:cNvSpPr/>
          <p:nvPr/>
        </p:nvSpPr>
        <p:spPr>
          <a:xfrm>
            <a:off x="9326880" y="2322576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почти нет</a:t>
            </a:r>
            <a:endParaRPr lang="en-US" sz="1020" dirty="0"/>
          </a:p>
        </p:txBody>
      </p:sp>
      <p:sp>
        <p:nvSpPr>
          <p:cNvPr id="11" name="Text 8"/>
          <p:cNvSpPr/>
          <p:nvPr/>
        </p:nvSpPr>
        <p:spPr>
          <a:xfrm>
            <a:off x="9326880" y="3182112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стёрт</a:t>
            </a:r>
            <a:endParaRPr lang="en-US" sz="1020" dirty="0"/>
          </a:p>
        </p:txBody>
      </p:sp>
      <p:sp>
        <p:nvSpPr>
          <p:cNvPr id="12" name="Text 9"/>
          <p:cNvSpPr/>
          <p:nvPr/>
        </p:nvSpPr>
        <p:spPr>
          <a:xfrm>
            <a:off x="9326880" y="4041648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низкая</a:t>
            </a:r>
            <a:endParaRPr lang="en-US" sz="1020" dirty="0"/>
          </a:p>
        </p:txBody>
      </p:sp>
      <p:sp>
        <p:nvSpPr>
          <p:cNvPr id="13" name="Text 10"/>
          <p:cNvSpPr/>
          <p:nvPr/>
        </p:nvSpPr>
        <p:spPr>
          <a:xfrm>
            <a:off x="9326880" y="5001768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нет</a:t>
            </a:r>
            <a:endParaRPr lang="en-US" sz="1020" dirty="0"/>
          </a:p>
        </p:txBody>
      </p:sp>
      <p:sp>
        <p:nvSpPr>
          <p:cNvPr id="14" name="Text 11"/>
          <p:cNvSpPr/>
          <p:nvPr/>
        </p:nvSpPr>
        <p:spPr>
          <a:xfrm>
            <a:off x="9326880" y="5788152"/>
            <a:ext cx="14173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4A33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минимальное</a:t>
            </a:r>
            <a:endParaRPr lang="en-US" sz="1020" dirty="0"/>
          </a:p>
        </p:txBody>
      </p:sp>
      <p:sp>
        <p:nvSpPr>
          <p:cNvPr id="15" name="Text 12"/>
          <p:cNvSpPr/>
          <p:nvPr/>
        </p:nvSpPr>
        <p:spPr>
          <a:xfrm>
            <a:off x="11356848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89B82"/>
                </a:solidFill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Nous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Пищевая цепочка: от тебя до теневого правительства</dc:title>
  <dc:subject>Псевдонаучная теория о гемозависимой элите</dc:subject>
  <dc:creator>Hermes Agent</dc:creator>
  <cp:lastModifiedBy>Hermes Agent</cp:lastModifiedBy>
  <cp:revision>1</cp:revision>
  <dcterms:created xsi:type="dcterms:W3CDTF">2026-06-30T11:37:08Z</dcterms:created>
  <dcterms:modified xsi:type="dcterms:W3CDTF">2026-06-30T11:37:08Z</dcterms:modified>
</cp:coreProperties>
</file>