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notesMasterIdLst>
    <p:notesMasterId r:id="rId1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20" Type="http://schemas.openxmlformats.org/officeDocument/2006/relationships/theme" Target="theme/theme1.xml"/><Relationship Id="rId2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7F9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713232"/>
            <a:ext cx="557784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800" b="1" dirty="0">
                <a:solidFill>
                  <a:srgbClr val="102A4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Пищевая цепочка:</a:t>
            </a:r>
            <a:endParaRPr lang="en-US" sz="2800" dirty="0"/>
          </a:p>
          <a:p>
            <a:pPr algn="l" indent="0" marL="0">
              <a:buNone/>
            </a:pPr>
            <a:r>
              <a:rPr lang="en-US" sz="2800" b="1" dirty="0">
                <a:solidFill>
                  <a:srgbClr val="102A4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от тебя до теневого правительства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841248" y="1993392"/>
            <a:ext cx="57607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600" dirty="0">
                <a:solidFill>
                  <a:srgbClr val="66708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Псевдонаучная модель гемозависимой элиты и скрытой инфраструктуры питания</a:t>
            </a: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841248" y="2743200"/>
            <a:ext cx="4800600" cy="2057400"/>
          </a:xfrm>
          <a:prstGeom prst="roundRect">
            <a:avLst>
              <a:gd name="adj" fmla="val 2222"/>
            </a:avLst>
          </a:prstGeom>
          <a:solidFill>
            <a:srgbClr val="FFFFFF"/>
          </a:solidFill>
          <a:ln w="12700">
            <a:solidFill>
              <a:srgbClr val="CAD5E2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1005840" y="2889504"/>
            <a:ext cx="447141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Исходная гипотеза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1005840" y="3218688"/>
            <a:ext cx="4471416" cy="1435608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/>
          <a:lstStyle/>
          <a:p>
            <a:pPr algn="l" indent="0" marL="0">
              <a:buNone/>
            </a:pPr>
            <a:r>
              <a:rPr lang="en-US" sz="150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Теневое правительство — это не только политическая сеть. В этой модели оно выступает как долгоживущая гемозависимая каста, которая превратила институты контроля в устойчивую систему отбора, хранения и распределения качественной человеческой крови.</a:t>
            </a:r>
            <a:endParaRPr lang="en-US" sz="1500" dirty="0"/>
          </a:p>
        </p:txBody>
      </p:sp>
      <p:sp>
        <p:nvSpPr>
          <p:cNvPr id="7" name="Shape 5"/>
          <p:cNvSpPr/>
          <p:nvPr/>
        </p:nvSpPr>
        <p:spPr>
          <a:xfrm>
            <a:off x="6492240" y="1097280"/>
            <a:ext cx="4754880" cy="4526280"/>
          </a:xfrm>
          <a:prstGeom prst="roundRect">
            <a:avLst>
              <a:gd name="adj" fmla="val 1010"/>
            </a:avLst>
          </a:prstGeom>
          <a:solidFill>
            <a:srgbClr val="FFFFFF"/>
          </a:solidFill>
          <a:ln w="12700">
            <a:solidFill>
              <a:srgbClr val="CAD5E2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6656832" y="1243584"/>
            <a:ext cx="442569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Минимальная схема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6949440" y="1828800"/>
            <a:ext cx="1005840" cy="457200"/>
          </a:xfrm>
          <a:prstGeom prst="roundRect">
            <a:avLst>
              <a:gd name="adj" fmla="val 16000"/>
            </a:avLst>
          </a:prstGeom>
          <a:solidFill>
            <a:srgbClr val="EAF2FB"/>
          </a:solidFill>
          <a:ln w="12700">
            <a:solidFill>
              <a:srgbClr val="245B8F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7022592" y="1874520"/>
            <a:ext cx="859536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245B8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человек</a:t>
            </a:r>
            <a:endParaRPr lang="en-US" sz="1250" dirty="0"/>
          </a:p>
        </p:txBody>
      </p:sp>
      <p:sp>
        <p:nvSpPr>
          <p:cNvPr id="11" name="Text 9"/>
          <p:cNvSpPr/>
          <p:nvPr/>
        </p:nvSpPr>
        <p:spPr>
          <a:xfrm>
            <a:off x="8092440" y="1901952"/>
            <a:ext cx="27432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2400" dirty="0">
                <a:solidFill>
                  <a:srgbClr val="66708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→</a:t>
            </a:r>
            <a:endParaRPr lang="en-US" sz="2400" dirty="0"/>
          </a:p>
        </p:txBody>
      </p:sp>
      <p:sp>
        <p:nvSpPr>
          <p:cNvPr id="12" name="Shape 10"/>
          <p:cNvSpPr/>
          <p:nvPr/>
        </p:nvSpPr>
        <p:spPr>
          <a:xfrm>
            <a:off x="8458200" y="1828800"/>
            <a:ext cx="1097280" cy="457200"/>
          </a:xfrm>
          <a:prstGeom prst="roundRect">
            <a:avLst>
              <a:gd name="adj" fmla="val 16000"/>
            </a:avLst>
          </a:prstGeom>
          <a:solidFill>
            <a:srgbClr val="EEF2F6"/>
          </a:solidFill>
          <a:ln w="12700">
            <a:solidFill>
              <a:srgbClr val="CAD5E2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8531352" y="1874520"/>
            <a:ext cx="950976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отбор</a:t>
            </a:r>
            <a:endParaRPr lang="en-US" sz="1250" dirty="0"/>
          </a:p>
        </p:txBody>
      </p:sp>
      <p:sp>
        <p:nvSpPr>
          <p:cNvPr id="14" name="Text 12"/>
          <p:cNvSpPr/>
          <p:nvPr/>
        </p:nvSpPr>
        <p:spPr>
          <a:xfrm>
            <a:off x="9646920" y="1901952"/>
            <a:ext cx="27432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2400" dirty="0">
                <a:solidFill>
                  <a:srgbClr val="66708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→</a:t>
            </a:r>
            <a:endParaRPr lang="en-US" sz="2400" dirty="0"/>
          </a:p>
        </p:txBody>
      </p:sp>
      <p:sp>
        <p:nvSpPr>
          <p:cNvPr id="15" name="Shape 13"/>
          <p:cNvSpPr/>
          <p:nvPr/>
        </p:nvSpPr>
        <p:spPr>
          <a:xfrm>
            <a:off x="10012680" y="1828800"/>
            <a:ext cx="1005840" cy="457200"/>
          </a:xfrm>
          <a:prstGeom prst="roundRect">
            <a:avLst>
              <a:gd name="adj" fmla="val 16000"/>
            </a:avLst>
          </a:prstGeom>
          <a:solidFill>
            <a:srgbClr val="FDECEC"/>
          </a:solidFill>
          <a:ln w="12700">
            <a:solidFill>
              <a:srgbClr val="B42318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10085832" y="1874520"/>
            <a:ext cx="859536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B423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кровь</a:t>
            </a:r>
            <a:endParaRPr lang="en-US" sz="1250" dirty="0"/>
          </a:p>
        </p:txBody>
      </p:sp>
      <p:sp>
        <p:nvSpPr>
          <p:cNvPr id="17" name="Text 15"/>
          <p:cNvSpPr/>
          <p:nvPr/>
        </p:nvSpPr>
        <p:spPr>
          <a:xfrm>
            <a:off x="8092440" y="3182112"/>
            <a:ext cx="27432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2400" dirty="0">
                <a:solidFill>
                  <a:srgbClr val="66708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→</a:t>
            </a:r>
            <a:endParaRPr lang="en-US" sz="2400" dirty="0"/>
          </a:p>
        </p:txBody>
      </p:sp>
      <p:sp>
        <p:nvSpPr>
          <p:cNvPr id="18" name="Shape 16"/>
          <p:cNvSpPr/>
          <p:nvPr/>
        </p:nvSpPr>
        <p:spPr>
          <a:xfrm>
            <a:off x="8458200" y="3108960"/>
            <a:ext cx="1874520" cy="512064"/>
          </a:xfrm>
          <a:prstGeom prst="roundRect">
            <a:avLst>
              <a:gd name="adj" fmla="val 14286"/>
            </a:avLst>
          </a:prstGeom>
          <a:solidFill>
            <a:srgbClr val="102A43"/>
          </a:solidFill>
          <a:ln w="12700">
            <a:solidFill>
              <a:srgbClr val="102A43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8531352" y="3154680"/>
            <a:ext cx="1728216" cy="42062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верхушка элиты</a:t>
            </a:r>
            <a:endParaRPr lang="en-US" sz="1250" dirty="0"/>
          </a:p>
        </p:txBody>
      </p:sp>
      <p:sp>
        <p:nvSpPr>
          <p:cNvPr id="20" name="Text 18"/>
          <p:cNvSpPr/>
          <p:nvPr/>
        </p:nvSpPr>
        <p:spPr>
          <a:xfrm>
            <a:off x="6931152" y="3913632"/>
            <a:ext cx="3749040" cy="8686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66708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долгожительство</a:t>
            </a:r>
            <a:endParaRPr lang="en-US" sz="1600" dirty="0"/>
          </a:p>
          <a:p>
            <a:pPr algn="ctr" indent="0" marL="0">
              <a:buNone/>
            </a:pPr>
            <a:r>
              <a:rPr lang="en-US" sz="1600" dirty="0">
                <a:solidFill>
                  <a:srgbClr val="66708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селекция</a:t>
            </a:r>
            <a:endParaRPr lang="en-US" sz="1600" dirty="0"/>
          </a:p>
          <a:p>
            <a:pPr algn="ctr" indent="0" marL="0">
              <a:buNone/>
            </a:pPr>
            <a:r>
              <a:rPr lang="en-US" sz="1600" dirty="0">
                <a:solidFill>
                  <a:srgbClr val="66708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скрытая логистика</a:t>
            </a:r>
            <a:endParaRPr lang="en-US" sz="1600" dirty="0"/>
          </a:p>
        </p:txBody>
      </p:sp>
      <p:sp>
        <p:nvSpPr>
          <p:cNvPr id="21" name="Text 19"/>
          <p:cNvSpPr/>
          <p:nvPr/>
        </p:nvSpPr>
        <p:spPr>
          <a:xfrm>
            <a:off x="868680" y="5989320"/>
            <a:ext cx="6217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50" i="1" dirty="0">
                <a:solidFill>
                  <a:srgbClr val="66708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Жанр: строгая псевдонаучная подача для клуба шапочек из фольги</a:t>
            </a:r>
            <a:endParaRPr lang="en-US" sz="1250" dirty="0"/>
          </a:p>
        </p:txBody>
      </p:sp>
      <p:sp>
        <p:nvSpPr>
          <p:cNvPr id="22" name="Text 20"/>
          <p:cNvSpPr/>
          <p:nvPr/>
        </p:nvSpPr>
        <p:spPr>
          <a:xfrm>
            <a:off x="11411712" y="6419088"/>
            <a:ext cx="32918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67085"/>
                </a:solidFill>
              </a:rPr>
              <a:t>01</a:t>
            </a:r>
            <a:endParaRPr lang="en-US" sz="1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mikhail/repos/foil-cap-theories/vampire-government/assets/generated/ai-05-blood-economy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84048" y="292608"/>
            <a:ext cx="11411712" cy="3108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102A4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Экономика качественной крови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411480" y="5760720"/>
            <a:ext cx="3931920" cy="7315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130" dirty="0">
                <a:solidFill>
                  <a:srgbClr val="66708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Массовая кровь поддерживает периферию; пиковая и династическая питают верхушку и ритуалы.</a:t>
            </a:r>
            <a:endParaRPr lang="en-US" sz="1130" dirty="0"/>
          </a:p>
        </p:txBody>
      </p:sp>
      <p:sp>
        <p:nvSpPr>
          <p:cNvPr id="5" name="Text 2"/>
          <p:cNvSpPr/>
          <p:nvPr/>
        </p:nvSpPr>
        <p:spPr>
          <a:xfrm>
            <a:off x="4617720" y="5760720"/>
            <a:ext cx="3931920" cy="7315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130" dirty="0">
                <a:solidFill>
                  <a:srgbClr val="66708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Чем древнее адаптант, тем выше требования к сигнальному профилю донора и тем уже доступ.</a:t>
            </a:r>
            <a:endParaRPr lang="en-US" sz="1130" dirty="0"/>
          </a:p>
        </p:txBody>
      </p:sp>
      <p:sp>
        <p:nvSpPr>
          <p:cNvPr id="6" name="Text 3"/>
          <p:cNvSpPr/>
          <p:nvPr/>
        </p:nvSpPr>
        <p:spPr>
          <a:xfrm>
            <a:off x="11411712" y="6419088"/>
            <a:ext cx="32918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67085"/>
                </a:solidFill>
              </a:rPr>
              <a:t>10</a:t>
            </a:r>
            <a:endParaRPr lang="en-US" sz="1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mikhail/repos/foil-cap-theories/vampire-government/assets/generated/ai-06-live-vs-artificial-bloo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627632" y="182880"/>
            <a:ext cx="8961120" cy="3108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102A4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Почему искусственная кровь не подходит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219456" y="2880360"/>
            <a:ext cx="1874520" cy="3474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080" dirty="0">
                <a:solidFill>
                  <a:srgbClr val="B423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вариативность</a:t>
            </a:r>
            <a:endParaRPr lang="en-US" sz="1080" dirty="0"/>
          </a:p>
          <a:p>
            <a:pPr algn="ctr" indent="0" marL="0">
              <a:buNone/>
            </a:pPr>
            <a:r>
              <a:rPr lang="en-US" sz="1080" dirty="0">
                <a:solidFill>
                  <a:srgbClr val="B423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сигналов</a:t>
            </a:r>
            <a:endParaRPr lang="en-US" sz="1080" dirty="0"/>
          </a:p>
        </p:txBody>
      </p:sp>
      <p:sp>
        <p:nvSpPr>
          <p:cNvPr id="5" name="Text 2"/>
          <p:cNvSpPr/>
          <p:nvPr/>
        </p:nvSpPr>
        <p:spPr>
          <a:xfrm>
            <a:off x="219456" y="3803904"/>
            <a:ext cx="1874520" cy="3474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080" dirty="0">
                <a:solidFill>
                  <a:srgbClr val="B423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активная</a:t>
            </a:r>
            <a:endParaRPr lang="en-US" sz="1080" dirty="0"/>
          </a:p>
          <a:p>
            <a:pPr algn="ctr" indent="0" marL="0">
              <a:buNone/>
            </a:pPr>
            <a:r>
              <a:rPr lang="en-US" sz="1080" dirty="0">
                <a:solidFill>
                  <a:srgbClr val="B423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нейрохимия</a:t>
            </a:r>
            <a:endParaRPr lang="en-US" sz="1080" dirty="0"/>
          </a:p>
        </p:txBody>
      </p:sp>
      <p:sp>
        <p:nvSpPr>
          <p:cNvPr id="6" name="Text 3"/>
          <p:cNvSpPr/>
          <p:nvPr/>
        </p:nvSpPr>
        <p:spPr>
          <a:xfrm>
            <a:off x="219456" y="4736592"/>
            <a:ext cx="1874520" cy="3474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080" dirty="0">
                <a:solidFill>
                  <a:srgbClr val="B423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иммунный</a:t>
            </a:r>
            <a:endParaRPr lang="en-US" sz="1080" dirty="0"/>
          </a:p>
          <a:p>
            <a:pPr algn="ctr" indent="0" marL="0">
              <a:buNone/>
            </a:pPr>
            <a:r>
              <a:rPr lang="en-US" sz="1080" dirty="0">
                <a:solidFill>
                  <a:srgbClr val="B423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отклик</a:t>
            </a:r>
            <a:endParaRPr lang="en-US" sz="1080" dirty="0"/>
          </a:p>
        </p:txBody>
      </p:sp>
      <p:sp>
        <p:nvSpPr>
          <p:cNvPr id="7" name="Text 4"/>
          <p:cNvSpPr/>
          <p:nvPr/>
        </p:nvSpPr>
        <p:spPr>
          <a:xfrm>
            <a:off x="219456" y="5669280"/>
            <a:ext cx="1874520" cy="3474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080" dirty="0">
                <a:solidFill>
                  <a:srgbClr val="B423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эффект</a:t>
            </a:r>
            <a:endParaRPr lang="en-US" sz="1080" dirty="0"/>
          </a:p>
          <a:p>
            <a:pPr algn="ctr" indent="0" marL="0">
              <a:buNone/>
            </a:pPr>
            <a:r>
              <a:rPr lang="en-US" sz="1080" dirty="0">
                <a:solidFill>
                  <a:srgbClr val="B423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насыщения</a:t>
            </a:r>
            <a:endParaRPr lang="en-US" sz="1080" dirty="0"/>
          </a:p>
        </p:txBody>
      </p:sp>
      <p:sp>
        <p:nvSpPr>
          <p:cNvPr id="8" name="Text 5"/>
          <p:cNvSpPr/>
          <p:nvPr/>
        </p:nvSpPr>
        <p:spPr>
          <a:xfrm>
            <a:off x="10058400" y="2880360"/>
            <a:ext cx="1874520" cy="3474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080" dirty="0">
                <a:solidFill>
                  <a:srgbClr val="245B8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сигналы</a:t>
            </a:r>
            <a:endParaRPr lang="en-US" sz="1080" dirty="0"/>
          </a:p>
          <a:p>
            <a:pPr algn="ctr" indent="0" marL="0">
              <a:buNone/>
            </a:pPr>
            <a:r>
              <a:rPr lang="en-US" sz="1080" dirty="0">
                <a:solidFill>
                  <a:srgbClr val="245B8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сглажены</a:t>
            </a:r>
            <a:endParaRPr lang="en-US" sz="1080" dirty="0"/>
          </a:p>
        </p:txBody>
      </p:sp>
      <p:sp>
        <p:nvSpPr>
          <p:cNvPr id="9" name="Text 6"/>
          <p:cNvSpPr/>
          <p:nvPr/>
        </p:nvSpPr>
        <p:spPr>
          <a:xfrm>
            <a:off x="10058400" y="3803904"/>
            <a:ext cx="1874520" cy="3474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080" dirty="0">
                <a:solidFill>
                  <a:srgbClr val="245B8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подпись</a:t>
            </a:r>
            <a:endParaRPr lang="en-US" sz="1080" dirty="0"/>
          </a:p>
          <a:p>
            <a:pPr algn="ctr" indent="0" marL="0">
              <a:buNone/>
            </a:pPr>
            <a:r>
              <a:rPr lang="en-US" sz="1080" dirty="0">
                <a:solidFill>
                  <a:srgbClr val="245B8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стёрта</a:t>
            </a:r>
            <a:endParaRPr lang="en-US" sz="1080" dirty="0"/>
          </a:p>
        </p:txBody>
      </p:sp>
      <p:sp>
        <p:nvSpPr>
          <p:cNvPr id="10" name="Text 7"/>
          <p:cNvSpPr/>
          <p:nvPr/>
        </p:nvSpPr>
        <p:spPr>
          <a:xfrm>
            <a:off x="10058400" y="4736592"/>
            <a:ext cx="1874520" cy="3474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080" dirty="0">
                <a:solidFill>
                  <a:srgbClr val="245B8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ответ</a:t>
            </a:r>
            <a:endParaRPr lang="en-US" sz="1080" dirty="0"/>
          </a:p>
          <a:p>
            <a:pPr algn="ctr" indent="0" marL="0">
              <a:buNone/>
            </a:pPr>
            <a:r>
              <a:rPr lang="en-US" sz="1080" dirty="0">
                <a:solidFill>
                  <a:srgbClr val="245B8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низкий</a:t>
            </a:r>
            <a:endParaRPr lang="en-US" sz="1080" dirty="0"/>
          </a:p>
        </p:txBody>
      </p:sp>
      <p:sp>
        <p:nvSpPr>
          <p:cNvPr id="11" name="Text 8"/>
          <p:cNvSpPr/>
          <p:nvPr/>
        </p:nvSpPr>
        <p:spPr>
          <a:xfrm>
            <a:off x="10058400" y="5669280"/>
            <a:ext cx="1874520" cy="3474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080" dirty="0">
                <a:solidFill>
                  <a:srgbClr val="245B8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сытости</a:t>
            </a:r>
            <a:endParaRPr lang="en-US" sz="1080" dirty="0"/>
          </a:p>
          <a:p>
            <a:pPr algn="ctr" indent="0" marL="0">
              <a:buNone/>
            </a:pPr>
            <a:r>
              <a:rPr lang="en-US" sz="1080" dirty="0">
                <a:solidFill>
                  <a:srgbClr val="245B8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нет</a:t>
            </a:r>
            <a:endParaRPr lang="en-US" sz="1080" dirty="0"/>
          </a:p>
        </p:txBody>
      </p:sp>
      <p:sp>
        <p:nvSpPr>
          <p:cNvPr id="12" name="Text 9"/>
          <p:cNvSpPr/>
          <p:nvPr/>
        </p:nvSpPr>
        <p:spPr>
          <a:xfrm>
            <a:off x="182880" y="6126480"/>
            <a:ext cx="5212080" cy="43891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140" b="1" dirty="0">
                <a:solidFill>
                  <a:srgbClr val="B423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Живая кровь даёт вариативный биохимический пакет: гормоны, стресс-маркеры, активный метаболизм и индивидуальный нейрохимический след.</a:t>
            </a:r>
            <a:endParaRPr lang="en-US" sz="1140" dirty="0"/>
          </a:p>
        </p:txBody>
      </p:sp>
      <p:sp>
        <p:nvSpPr>
          <p:cNvPr id="13" name="Text 10"/>
          <p:cNvSpPr/>
          <p:nvPr/>
        </p:nvSpPr>
        <p:spPr>
          <a:xfrm>
            <a:off x="6839712" y="6126480"/>
            <a:ext cx="5212080" cy="43891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140" b="1" dirty="0">
                <a:solidFill>
                  <a:srgbClr val="245B8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Искусственный суррогат сохраняет транспортную функцию, но слишком стерилен и не вызывает полноценного насыщения.</a:t>
            </a:r>
            <a:endParaRPr lang="en-US" sz="1140" dirty="0"/>
          </a:p>
        </p:txBody>
      </p:sp>
      <p:sp>
        <p:nvSpPr>
          <p:cNvPr id="14" name="Text 11"/>
          <p:cNvSpPr/>
          <p:nvPr/>
        </p:nvSpPr>
        <p:spPr>
          <a:xfrm>
            <a:off x="11411712" y="6419088"/>
            <a:ext cx="32918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67085"/>
                </a:solidFill>
              </a:rPr>
              <a:t>11</a:t>
            </a:r>
            <a:endParaRPr lang="en-US" sz="1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mikhail/repos/foil-cap-theories/vampire-government/assets/generated/ai-07-hidden-donor-marke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56032" y="164592"/>
            <a:ext cx="1165860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102A4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Тайный рынок доноров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8705088" y="5349240"/>
            <a:ext cx="2834640" cy="9144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/>
          <a:lstStyle/>
          <a:p>
            <a:pPr algn="l" indent="0" marL="0">
              <a:buNone/>
            </a:pPr>
            <a:r>
              <a:rPr lang="en-US" sz="108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Критический поток идёт от источников и донорских домов к сортировке, биобанкам и узлам доставки. Бутылочные горлышки — пропускная способность, холодовая цепь и безопасность маршрутов. Система работает как дисциплинированная логистическая сеть, а не как хаотичный чёрный рынок.</a:t>
            </a:r>
            <a:endParaRPr lang="en-US" sz="1080" dirty="0"/>
          </a:p>
        </p:txBody>
      </p:sp>
      <p:sp>
        <p:nvSpPr>
          <p:cNvPr id="5" name="Text 2"/>
          <p:cNvSpPr/>
          <p:nvPr/>
        </p:nvSpPr>
        <p:spPr>
          <a:xfrm>
            <a:off x="11411712" y="6419088"/>
            <a:ext cx="32918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67085"/>
                </a:solidFill>
              </a:rPr>
              <a:t>12</a:t>
            </a:r>
            <a:endParaRPr lang="en-US" sz="1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mikhail/repos/foil-cap-theories/vampire-government/assets/generated/ai-08-feeding-zones-map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932688" y="164592"/>
            <a:ext cx="9692640" cy="3108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102A4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Геополитика кормовых зон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0222992" y="4754880"/>
            <a:ext cx="1591056" cy="10972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02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Карта показывает не государства, а контуры биологического снабжения: резервуары населения, коридоры доставки, безопасные зоны элиты и территории управляемых экспериментов.</a:t>
            </a:r>
            <a:endParaRPr lang="en-US" sz="1020" dirty="0"/>
          </a:p>
        </p:txBody>
      </p:sp>
      <p:sp>
        <p:nvSpPr>
          <p:cNvPr id="5" name="Text 2"/>
          <p:cNvSpPr/>
          <p:nvPr/>
        </p:nvSpPr>
        <p:spPr>
          <a:xfrm>
            <a:off x="11411712" y="6419088"/>
            <a:ext cx="32918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67085"/>
                </a:solidFill>
              </a:rPr>
              <a:t>13</a:t>
            </a:r>
            <a:endParaRPr lang="en-US" sz="1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7F9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75488"/>
            <a:ext cx="76809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600" b="1" dirty="0">
                <a:solidFill>
                  <a:srgbClr val="102A4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Следствия: почему вампиры именно такие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9189720" y="530352"/>
            <a:ext cx="23317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50" i="1" dirty="0">
                <a:solidFill>
                  <a:srgbClr val="245B8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Псевдонаучная реконструкция</a:t>
            </a:r>
            <a:endParaRPr lang="en-US" sz="1050" dirty="0"/>
          </a:p>
        </p:txBody>
      </p:sp>
      <p:sp>
        <p:nvSpPr>
          <p:cNvPr id="4" name="Shape 2"/>
          <p:cNvSpPr/>
          <p:nvPr/>
        </p:nvSpPr>
        <p:spPr>
          <a:xfrm>
            <a:off x="841248" y="1371600"/>
            <a:ext cx="5303520" cy="566928"/>
          </a:xfrm>
          <a:prstGeom prst="roundRect">
            <a:avLst>
              <a:gd name="adj" fmla="val 8065"/>
            </a:avLst>
          </a:prstGeom>
          <a:solidFill>
            <a:srgbClr val="102A43"/>
          </a:solidFill>
          <a:ln w="12700">
            <a:solidFill>
              <a:srgbClr val="102A43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1005840" y="1517904"/>
            <a:ext cx="497433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Биомеханизм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6236208" y="1371600"/>
            <a:ext cx="5102352" cy="566928"/>
          </a:xfrm>
          <a:prstGeom prst="roundRect">
            <a:avLst>
              <a:gd name="adj" fmla="val 8065"/>
            </a:avLst>
          </a:prstGeom>
          <a:solidFill>
            <a:srgbClr val="B42318"/>
          </a:solidFill>
          <a:ln w="12700">
            <a:solidFill>
              <a:srgbClr val="B42318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6400800" y="1517904"/>
            <a:ext cx="4773168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Наблюдаемое следствие</a:t>
            </a:r>
            <a:endParaRPr lang="en-US" sz="1600" dirty="0"/>
          </a:p>
        </p:txBody>
      </p:sp>
      <p:sp>
        <p:nvSpPr>
          <p:cNvPr id="8" name="Shape 6"/>
          <p:cNvSpPr/>
          <p:nvPr/>
        </p:nvSpPr>
        <p:spPr>
          <a:xfrm>
            <a:off x="841248" y="2148840"/>
            <a:ext cx="5303520" cy="512064"/>
          </a:xfrm>
          <a:prstGeom prst="roundRect">
            <a:avLst>
              <a:gd name="adj" fmla="val 8929"/>
            </a:avLst>
          </a:prstGeom>
          <a:solidFill>
            <a:srgbClr val="FFFFFF"/>
          </a:solidFill>
          <a:ln w="12700">
            <a:solidFill>
              <a:srgbClr val="CAD5E2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1005840" y="2313432"/>
            <a:ext cx="4974336" cy="25603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/>
          <a:lstStyle/>
          <a:p>
            <a:pPr algn="l" indent="0" marL="0">
              <a:buNone/>
            </a:pPr>
            <a:r>
              <a:rPr lang="en-US" sz="133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дефицит сигнальных молекул</a:t>
            </a:r>
            <a:endParaRPr lang="en-US" sz="1330" dirty="0"/>
          </a:p>
        </p:txBody>
      </p:sp>
      <p:sp>
        <p:nvSpPr>
          <p:cNvPr id="10" name="Shape 8"/>
          <p:cNvSpPr/>
          <p:nvPr/>
        </p:nvSpPr>
        <p:spPr>
          <a:xfrm>
            <a:off x="6236208" y="2148840"/>
            <a:ext cx="5102352" cy="512064"/>
          </a:xfrm>
          <a:prstGeom prst="roundRect">
            <a:avLst>
              <a:gd name="adj" fmla="val 8929"/>
            </a:avLst>
          </a:prstGeom>
          <a:solidFill>
            <a:srgbClr val="FFFFFF"/>
          </a:solidFill>
          <a:ln w="12700">
            <a:solidFill>
              <a:srgbClr val="CAD5E2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400800" y="2313432"/>
            <a:ext cx="4773168" cy="25603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/>
          <a:lstStyle/>
          <a:p>
            <a:pPr algn="l" indent="0" marL="0">
              <a:buNone/>
            </a:pPr>
            <a:r>
              <a:rPr lang="en-US" sz="133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питание кровью и отказ от стерильных суррогатов</a:t>
            </a:r>
            <a:endParaRPr lang="en-US" sz="1330" dirty="0"/>
          </a:p>
        </p:txBody>
      </p:sp>
      <p:sp>
        <p:nvSpPr>
          <p:cNvPr id="12" name="Shape 10"/>
          <p:cNvSpPr/>
          <p:nvPr/>
        </p:nvSpPr>
        <p:spPr>
          <a:xfrm>
            <a:off x="841248" y="2788920"/>
            <a:ext cx="5303520" cy="512064"/>
          </a:xfrm>
          <a:prstGeom prst="roundRect">
            <a:avLst>
              <a:gd name="adj" fmla="val 8929"/>
            </a:avLst>
          </a:prstGeom>
          <a:solidFill>
            <a:srgbClr val="FFFFFF"/>
          </a:solidFill>
          <a:ln w="12700">
            <a:solidFill>
              <a:srgbClr val="CAD5E2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1005840" y="2953512"/>
            <a:ext cx="4974336" cy="25603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/>
          <a:lstStyle/>
          <a:p>
            <a:pPr algn="l" indent="0" marL="0">
              <a:buNone/>
            </a:pPr>
            <a:r>
              <a:rPr lang="en-US" sz="133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изменённые фоторецепторные пути</a:t>
            </a:r>
            <a:endParaRPr lang="en-US" sz="1330" dirty="0"/>
          </a:p>
        </p:txBody>
      </p:sp>
      <p:sp>
        <p:nvSpPr>
          <p:cNvPr id="14" name="Shape 12"/>
          <p:cNvSpPr/>
          <p:nvPr/>
        </p:nvSpPr>
        <p:spPr>
          <a:xfrm>
            <a:off x="6236208" y="2788920"/>
            <a:ext cx="5102352" cy="512064"/>
          </a:xfrm>
          <a:prstGeom prst="roundRect">
            <a:avLst>
              <a:gd name="adj" fmla="val 8929"/>
            </a:avLst>
          </a:prstGeom>
          <a:solidFill>
            <a:srgbClr val="FFFFFF"/>
          </a:solidFill>
          <a:ln w="12700">
            <a:solidFill>
              <a:srgbClr val="CAD5E2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400800" y="2953512"/>
            <a:ext cx="4773168" cy="25603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/>
          <a:lstStyle/>
          <a:p>
            <a:pPr algn="l" indent="0" marL="0">
              <a:buNone/>
            </a:pPr>
            <a:r>
              <a:rPr lang="en-US" sz="133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чувствительность к яркому солнечному свету</a:t>
            </a:r>
            <a:endParaRPr lang="en-US" sz="1330" dirty="0"/>
          </a:p>
        </p:txBody>
      </p:sp>
      <p:sp>
        <p:nvSpPr>
          <p:cNvPr id="16" name="Shape 14"/>
          <p:cNvSpPr/>
          <p:nvPr/>
        </p:nvSpPr>
        <p:spPr>
          <a:xfrm>
            <a:off x="841248" y="3429000"/>
            <a:ext cx="5303520" cy="512064"/>
          </a:xfrm>
          <a:prstGeom prst="roundRect">
            <a:avLst>
              <a:gd name="adj" fmla="val 8929"/>
            </a:avLst>
          </a:prstGeom>
          <a:solidFill>
            <a:srgbClr val="FFFFFF"/>
          </a:solidFill>
          <a:ln w="12700">
            <a:solidFill>
              <a:srgbClr val="CAD5E2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1005840" y="3593592"/>
            <a:ext cx="4974336" cy="25603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/>
          <a:lstStyle/>
          <a:p>
            <a:pPr algn="l" indent="0" marL="0">
              <a:buNone/>
            </a:pPr>
            <a:r>
              <a:rPr lang="en-US" sz="133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усиленная регенеративная сигнализация</a:t>
            </a:r>
            <a:endParaRPr lang="en-US" sz="1330" dirty="0"/>
          </a:p>
        </p:txBody>
      </p:sp>
      <p:sp>
        <p:nvSpPr>
          <p:cNvPr id="18" name="Shape 16"/>
          <p:cNvSpPr/>
          <p:nvPr/>
        </p:nvSpPr>
        <p:spPr>
          <a:xfrm>
            <a:off x="6236208" y="3429000"/>
            <a:ext cx="5102352" cy="512064"/>
          </a:xfrm>
          <a:prstGeom prst="roundRect">
            <a:avLst>
              <a:gd name="adj" fmla="val 8929"/>
            </a:avLst>
          </a:prstGeom>
          <a:solidFill>
            <a:srgbClr val="FFFFFF"/>
          </a:solidFill>
          <a:ln w="12700">
            <a:solidFill>
              <a:srgbClr val="CAD5E2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6400800" y="3593592"/>
            <a:ext cx="4773168" cy="25603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/>
          <a:lstStyle/>
          <a:p>
            <a:pPr algn="l" indent="0" marL="0">
              <a:buNone/>
            </a:pPr>
            <a:r>
              <a:rPr lang="en-US" sz="133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быстрое восстановление после травм</a:t>
            </a:r>
            <a:endParaRPr lang="en-US" sz="1330" dirty="0"/>
          </a:p>
        </p:txBody>
      </p:sp>
      <p:sp>
        <p:nvSpPr>
          <p:cNvPr id="20" name="Shape 18"/>
          <p:cNvSpPr/>
          <p:nvPr/>
        </p:nvSpPr>
        <p:spPr>
          <a:xfrm>
            <a:off x="841248" y="4069080"/>
            <a:ext cx="5303520" cy="512064"/>
          </a:xfrm>
          <a:prstGeom prst="roundRect">
            <a:avLst>
              <a:gd name="adj" fmla="val 8929"/>
            </a:avLst>
          </a:prstGeom>
          <a:solidFill>
            <a:srgbClr val="FFFFFF"/>
          </a:solidFill>
          <a:ln w="12700">
            <a:solidFill>
              <a:srgbClr val="CAD5E2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1005840" y="4233672"/>
            <a:ext cx="4974336" cy="25603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/>
          <a:lstStyle/>
          <a:p>
            <a:pPr algn="l" indent="0" marL="0">
              <a:buNone/>
            </a:pPr>
            <a:r>
              <a:rPr lang="en-US" sz="133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перестройка клеточного цикла</a:t>
            </a:r>
            <a:endParaRPr lang="en-US" sz="1330" dirty="0"/>
          </a:p>
        </p:txBody>
      </p:sp>
      <p:sp>
        <p:nvSpPr>
          <p:cNvPr id="22" name="Shape 20"/>
          <p:cNvSpPr/>
          <p:nvPr/>
        </p:nvSpPr>
        <p:spPr>
          <a:xfrm>
            <a:off x="6236208" y="4069080"/>
            <a:ext cx="5102352" cy="512064"/>
          </a:xfrm>
          <a:prstGeom prst="roundRect">
            <a:avLst>
              <a:gd name="adj" fmla="val 8929"/>
            </a:avLst>
          </a:prstGeom>
          <a:solidFill>
            <a:srgbClr val="FFFFFF"/>
          </a:solidFill>
          <a:ln w="12700">
            <a:solidFill>
              <a:srgbClr val="CAD5E2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6400800" y="4233672"/>
            <a:ext cx="4773168" cy="25603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/>
          <a:lstStyle/>
          <a:p>
            <a:pPr algn="l" indent="0" marL="0">
              <a:buNone/>
            </a:pPr>
            <a:r>
              <a:rPr lang="en-US" sz="133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замедленное старение и накопление опыта</a:t>
            </a:r>
            <a:endParaRPr lang="en-US" sz="1330" dirty="0"/>
          </a:p>
        </p:txBody>
      </p:sp>
      <p:sp>
        <p:nvSpPr>
          <p:cNvPr id="24" name="Shape 22"/>
          <p:cNvSpPr/>
          <p:nvPr/>
        </p:nvSpPr>
        <p:spPr>
          <a:xfrm>
            <a:off x="841248" y="4709160"/>
            <a:ext cx="5303520" cy="512064"/>
          </a:xfrm>
          <a:prstGeom prst="roundRect">
            <a:avLst>
              <a:gd name="adj" fmla="val 8929"/>
            </a:avLst>
          </a:prstGeom>
          <a:solidFill>
            <a:srgbClr val="FFFFFF"/>
          </a:solidFill>
          <a:ln w="12700">
            <a:solidFill>
              <a:srgbClr val="CAD5E2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1005840" y="4873752"/>
            <a:ext cx="4974336" cy="25603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/>
          <a:lstStyle/>
          <a:p>
            <a:pPr algn="l" indent="0" marL="0">
              <a:buNone/>
            </a:pPr>
            <a:r>
              <a:rPr lang="en-US" sz="133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хронический голодный стресс</a:t>
            </a:r>
            <a:endParaRPr lang="en-US" sz="1330" dirty="0"/>
          </a:p>
        </p:txBody>
      </p:sp>
      <p:sp>
        <p:nvSpPr>
          <p:cNvPr id="26" name="Shape 24"/>
          <p:cNvSpPr/>
          <p:nvPr/>
        </p:nvSpPr>
        <p:spPr>
          <a:xfrm>
            <a:off x="6236208" y="4709160"/>
            <a:ext cx="5102352" cy="512064"/>
          </a:xfrm>
          <a:prstGeom prst="roundRect">
            <a:avLst>
              <a:gd name="adj" fmla="val 8929"/>
            </a:avLst>
          </a:prstGeom>
          <a:solidFill>
            <a:srgbClr val="FFFFFF"/>
          </a:solidFill>
          <a:ln w="12700">
            <a:solidFill>
              <a:srgbClr val="CAD5E2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6400800" y="4873752"/>
            <a:ext cx="4773168" cy="25603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/>
          <a:lstStyle/>
          <a:p>
            <a:pPr algn="l" indent="0" marL="0">
              <a:buNone/>
            </a:pPr>
            <a:r>
              <a:rPr lang="en-US" sz="133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ритуалы отбора, дисциплина и иерархия доступа</a:t>
            </a:r>
            <a:endParaRPr lang="en-US" sz="1330" dirty="0"/>
          </a:p>
        </p:txBody>
      </p:sp>
      <p:sp>
        <p:nvSpPr>
          <p:cNvPr id="28" name="Shape 26"/>
          <p:cNvSpPr/>
          <p:nvPr/>
        </p:nvSpPr>
        <p:spPr>
          <a:xfrm>
            <a:off x="841248" y="5349240"/>
            <a:ext cx="5303520" cy="512064"/>
          </a:xfrm>
          <a:prstGeom prst="roundRect">
            <a:avLst>
              <a:gd name="adj" fmla="val 8929"/>
            </a:avLst>
          </a:prstGeom>
          <a:solidFill>
            <a:srgbClr val="FFFFFF"/>
          </a:solidFill>
          <a:ln w="12700">
            <a:solidFill>
              <a:srgbClr val="CAD5E2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1005840" y="5513832"/>
            <a:ext cx="4974336" cy="25603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/>
          <a:lstStyle/>
          <a:p>
            <a:pPr algn="l" indent="0" marL="0">
              <a:buNone/>
            </a:pPr>
            <a:r>
              <a:rPr lang="en-US" sz="133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высокая цена качественной крови</a:t>
            </a:r>
            <a:endParaRPr lang="en-US" sz="1330" dirty="0"/>
          </a:p>
        </p:txBody>
      </p:sp>
      <p:sp>
        <p:nvSpPr>
          <p:cNvPr id="30" name="Shape 28"/>
          <p:cNvSpPr/>
          <p:nvPr/>
        </p:nvSpPr>
        <p:spPr>
          <a:xfrm>
            <a:off x="6236208" y="5349240"/>
            <a:ext cx="5102352" cy="512064"/>
          </a:xfrm>
          <a:prstGeom prst="roundRect">
            <a:avLst>
              <a:gd name="adj" fmla="val 8929"/>
            </a:avLst>
          </a:prstGeom>
          <a:solidFill>
            <a:srgbClr val="FFFFFF"/>
          </a:solidFill>
          <a:ln w="12700">
            <a:solidFill>
              <a:srgbClr val="CAD5E2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6400800" y="5513832"/>
            <a:ext cx="4773168" cy="25603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/>
          <a:lstStyle/>
          <a:p>
            <a:pPr algn="l" indent="0" marL="0">
              <a:buNone/>
            </a:pPr>
            <a:r>
              <a:rPr lang="en-US" sz="133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скрытая политика, элитные сети и рынок доноров</a:t>
            </a:r>
            <a:endParaRPr lang="en-US" sz="1330" dirty="0"/>
          </a:p>
        </p:txBody>
      </p:sp>
      <p:sp>
        <p:nvSpPr>
          <p:cNvPr id="32" name="Text 30"/>
          <p:cNvSpPr/>
          <p:nvPr/>
        </p:nvSpPr>
        <p:spPr>
          <a:xfrm>
            <a:off x="11411712" y="6419088"/>
            <a:ext cx="32918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67085"/>
                </a:solidFill>
              </a:rPr>
              <a:t>14</a:t>
            </a:r>
            <a:endParaRPr lang="en-US" sz="1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102A4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68680" y="841248"/>
            <a:ext cx="22860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Вывод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868680" y="1828800"/>
            <a:ext cx="6720840" cy="1417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l" indent="0" marL="0">
              <a:buNone/>
            </a:pPr>
            <a:r>
              <a:rPr lang="en-US" sz="2300" dirty="0">
                <a:solidFill>
                  <a:srgbClr val="EAF2F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Если теория верна, то вершина мировой политики — это не кабинет и не трон, а хорошо организованная биологическая инфраструктура, где власть определяется устойчивым доступом к качественной крови.</a:t>
            </a:r>
            <a:endParaRPr lang="en-US" sz="2300" dirty="0"/>
          </a:p>
        </p:txBody>
      </p:sp>
      <p:sp>
        <p:nvSpPr>
          <p:cNvPr id="4" name="Shape 2"/>
          <p:cNvSpPr/>
          <p:nvPr/>
        </p:nvSpPr>
        <p:spPr>
          <a:xfrm>
            <a:off x="8229600" y="1554480"/>
            <a:ext cx="2880360" cy="3108960"/>
          </a:xfrm>
          <a:prstGeom prst="roundRect">
            <a:avLst>
              <a:gd name="adj" fmla="val 1587"/>
            </a:avLst>
          </a:prstGeom>
          <a:solidFill>
            <a:srgbClr val="16324F"/>
          </a:solidFill>
          <a:ln w="12700">
            <a:solidFill>
              <a:srgbClr val="7FA6C9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394192" y="1700784"/>
            <a:ext cx="255117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Ключевые формулы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8394192" y="2029968"/>
            <a:ext cx="2551176" cy="2487168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/>
          <a:lstStyle/>
          <a:p>
            <a:pPr algn="l" indent="0" marL="0">
              <a:buNone/>
            </a:pPr>
            <a:r>
              <a:rPr lang="en-US" sz="1500" dirty="0">
                <a:solidFill>
                  <a:srgbClr val="EAF2F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вампиризм = биологическая зависимость + социальная инфраструктура</a:t>
            </a:r>
            <a:endParaRPr lang="en-US" sz="1500" dirty="0"/>
          </a:p>
          <a:p>
            <a:pPr algn="l" indent="0" marL="0">
              <a:buNone/>
            </a:pPr>
            <a:endParaRPr lang="en-US" sz="1500" dirty="0"/>
          </a:p>
          <a:p>
            <a:pPr algn="l" indent="0" marL="0">
              <a:buNone/>
            </a:pPr>
            <a:r>
              <a:rPr lang="en-US" sz="1500" dirty="0">
                <a:solidFill>
                  <a:srgbClr val="EAF2F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власть = устойчивый доступ к качественной крови</a:t>
            </a:r>
            <a:endParaRPr lang="en-US" sz="1500" dirty="0"/>
          </a:p>
          <a:p>
            <a:pPr algn="l" indent="0" marL="0">
              <a:buNone/>
            </a:pPr>
            <a:endParaRPr lang="en-US" sz="1500" dirty="0"/>
          </a:p>
          <a:p>
            <a:pPr algn="l" indent="0" marL="0">
              <a:buNone/>
            </a:pPr>
            <a:r>
              <a:rPr lang="en-US" sz="1500" dirty="0">
                <a:solidFill>
                  <a:srgbClr val="EAF2F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миф о монстре скрывает проблему системы снабжения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896112" y="5925312"/>
            <a:ext cx="6309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50" i="1" dirty="0">
                <a:solidFill>
                  <a:srgbClr val="B8C7D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Жанр: строго стилизованная псевдонаука для клуба шапочек из фольги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11411712" y="6419088"/>
            <a:ext cx="32918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D0DAE6"/>
                </a:solidFill>
              </a:rPr>
              <a:t>15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7F9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75488"/>
            <a:ext cx="76809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600" b="1" dirty="0">
                <a:solidFill>
                  <a:srgbClr val="102A4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Исходная гипотеза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9189720" y="530352"/>
            <a:ext cx="23317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50" i="1" dirty="0">
                <a:solidFill>
                  <a:srgbClr val="245B8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Псевдонаучная реконструкция</a:t>
            </a:r>
            <a:endParaRPr lang="en-US" sz="1050" dirty="0"/>
          </a:p>
        </p:txBody>
      </p:sp>
      <p:sp>
        <p:nvSpPr>
          <p:cNvPr id="4" name="Shape 2"/>
          <p:cNvSpPr/>
          <p:nvPr/>
        </p:nvSpPr>
        <p:spPr>
          <a:xfrm>
            <a:off x="804672" y="1325880"/>
            <a:ext cx="10972800" cy="109728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12700">
            <a:solidFill>
              <a:srgbClr val="245B8F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969264" y="1472184"/>
            <a:ext cx="1064361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245B8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Тезис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969264" y="1801368"/>
            <a:ext cx="10643616" cy="475488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/>
          <a:lstStyle/>
          <a:p>
            <a:pPr algn="l" indent="0" marL="0">
              <a:buNone/>
            </a:pPr>
            <a:r>
              <a:rPr lang="en-US" sz="170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Элита не просто управляет обществом — она питается им, а долгожительство превращает биологическую зависимость в устойчивое политическое преимущество.</a:t>
            </a:r>
            <a:endParaRPr lang="en-US" sz="1700" dirty="0"/>
          </a:p>
        </p:txBody>
      </p:sp>
      <p:sp>
        <p:nvSpPr>
          <p:cNvPr id="7" name="Shape 5"/>
          <p:cNvSpPr/>
          <p:nvPr/>
        </p:nvSpPr>
        <p:spPr>
          <a:xfrm>
            <a:off x="804672" y="2743200"/>
            <a:ext cx="2514600" cy="1874520"/>
          </a:xfrm>
          <a:prstGeom prst="roundRect">
            <a:avLst>
              <a:gd name="adj" fmla="val 2439"/>
            </a:avLst>
          </a:prstGeom>
          <a:solidFill>
            <a:srgbClr val="FDECEC"/>
          </a:solidFill>
          <a:ln w="12700">
            <a:solidFill>
              <a:srgbClr val="B42318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969264" y="2889504"/>
            <a:ext cx="218541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1. Биология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969264" y="3218688"/>
            <a:ext cx="2185416" cy="1252728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/>
          <a:lstStyle/>
          <a:p>
            <a:pPr algn="l" indent="0" marL="0">
              <a:buNone/>
            </a:pPr>
            <a:r>
              <a:rPr lang="en-US" sz="135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Вампиризм интерпретируется как вирусная адаптация, а не мистическое проклятие.</a:t>
            </a:r>
            <a:endParaRPr lang="en-US" sz="1350" dirty="0"/>
          </a:p>
        </p:txBody>
      </p:sp>
      <p:sp>
        <p:nvSpPr>
          <p:cNvPr id="10" name="Shape 8"/>
          <p:cNvSpPr/>
          <p:nvPr/>
        </p:nvSpPr>
        <p:spPr>
          <a:xfrm>
            <a:off x="3520440" y="2743200"/>
            <a:ext cx="2514600" cy="1874520"/>
          </a:xfrm>
          <a:prstGeom prst="roundRect">
            <a:avLst>
              <a:gd name="adj" fmla="val 2439"/>
            </a:avLst>
          </a:prstGeom>
          <a:solidFill>
            <a:srgbClr val="EAF2FB"/>
          </a:solidFill>
          <a:ln w="12700">
            <a:solidFill>
              <a:srgbClr val="245B8F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685032" y="2889504"/>
            <a:ext cx="218541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2. Долголетие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3685032" y="3218688"/>
            <a:ext cx="2185416" cy="1252728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/>
          <a:lstStyle/>
          <a:p>
            <a:pPr algn="l" indent="0" marL="0">
              <a:buNone/>
            </a:pPr>
            <a:r>
              <a:rPr lang="en-US" sz="135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Большой горизонт планирования даёт накопление власти, знаний и скрытых сетей.</a:t>
            </a:r>
            <a:endParaRPr lang="en-US" sz="1350" dirty="0"/>
          </a:p>
        </p:txBody>
      </p:sp>
      <p:sp>
        <p:nvSpPr>
          <p:cNvPr id="13" name="Shape 11"/>
          <p:cNvSpPr/>
          <p:nvPr/>
        </p:nvSpPr>
        <p:spPr>
          <a:xfrm>
            <a:off x="6236208" y="2743200"/>
            <a:ext cx="2514600" cy="1874520"/>
          </a:xfrm>
          <a:prstGeom prst="roundRect">
            <a:avLst>
              <a:gd name="adj" fmla="val 2439"/>
            </a:avLst>
          </a:prstGeom>
          <a:solidFill>
            <a:srgbClr val="FFFFFF"/>
          </a:solidFill>
          <a:ln w="12700">
            <a:solidFill>
              <a:srgbClr val="CAD5E2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400800" y="2889504"/>
            <a:ext cx="218541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3. Кровь как ресурс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6400800" y="3218688"/>
            <a:ext cx="2185416" cy="1252728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/>
          <a:lstStyle/>
          <a:p>
            <a:pPr algn="l" indent="0" marL="0">
              <a:buNone/>
            </a:pPr>
            <a:r>
              <a:rPr lang="en-US" sz="135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Кровь одновременно еда, валюта, индикатор качества и объект селекции.</a:t>
            </a:r>
            <a:endParaRPr lang="en-US" sz="1350" dirty="0"/>
          </a:p>
        </p:txBody>
      </p:sp>
      <p:sp>
        <p:nvSpPr>
          <p:cNvPr id="16" name="Shape 14"/>
          <p:cNvSpPr/>
          <p:nvPr/>
        </p:nvSpPr>
        <p:spPr>
          <a:xfrm>
            <a:off x="8951976" y="2743200"/>
            <a:ext cx="2825496" cy="1874520"/>
          </a:xfrm>
          <a:prstGeom prst="roundRect">
            <a:avLst>
              <a:gd name="adj" fmla="val 2439"/>
            </a:avLst>
          </a:prstGeom>
          <a:solidFill>
            <a:srgbClr val="FFFFFF"/>
          </a:solidFill>
          <a:ln w="12700">
            <a:solidFill>
              <a:srgbClr val="CAD5E2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9116568" y="2889504"/>
            <a:ext cx="2496312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4. Институты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9116568" y="3218688"/>
            <a:ext cx="2496312" cy="1252728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/>
          <a:lstStyle/>
          <a:p>
            <a:pPr algn="l" indent="0" marL="0">
              <a:buNone/>
            </a:pPr>
            <a:r>
              <a:rPr lang="en-US" sz="135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Государства, клиники и элитные клубы работают как фасад для кормовой инфраструктуры.</a:t>
            </a:r>
            <a:endParaRPr lang="en-US" sz="1350" dirty="0"/>
          </a:p>
        </p:txBody>
      </p:sp>
      <p:sp>
        <p:nvSpPr>
          <p:cNvPr id="19" name="Shape 17"/>
          <p:cNvSpPr/>
          <p:nvPr/>
        </p:nvSpPr>
        <p:spPr>
          <a:xfrm>
            <a:off x="1554480" y="5230368"/>
            <a:ext cx="9052560" cy="566928"/>
          </a:xfrm>
          <a:prstGeom prst="roundRect">
            <a:avLst>
              <a:gd name="adj" fmla="val 12903"/>
            </a:avLst>
          </a:prstGeom>
          <a:solidFill>
            <a:srgbClr val="102A43"/>
          </a:solidFill>
          <a:ln w="12700">
            <a:solidFill>
              <a:srgbClr val="102A43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1627632" y="5276088"/>
            <a:ext cx="8906256" cy="4754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Ключевая формула: власть = контроль кормовой инфраструктуры</a:t>
            </a:r>
            <a:endParaRPr lang="en-US" sz="2000" dirty="0"/>
          </a:p>
        </p:txBody>
      </p:sp>
      <p:sp>
        <p:nvSpPr>
          <p:cNvPr id="21" name="Text 19"/>
          <p:cNvSpPr/>
          <p:nvPr/>
        </p:nvSpPr>
        <p:spPr>
          <a:xfrm>
            <a:off x="11411712" y="6419088"/>
            <a:ext cx="32918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67085"/>
                </a:solidFill>
              </a:rPr>
              <a:t>02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mikhail/repos/foil-cap-theories/vampire-government/assets/generated/ai-01-snv12-ag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66928" y="210312"/>
            <a:ext cx="10954512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102A4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Биологический агент: вирус, молекула и механизм действия</a:t>
            </a:r>
            <a:endParaRPr lang="en-US" sz="2400" dirty="0"/>
          </a:p>
        </p:txBody>
      </p:sp>
      <p:sp>
        <p:nvSpPr>
          <p:cNvPr id="4" name="Text 1"/>
          <p:cNvSpPr/>
          <p:nvPr/>
        </p:nvSpPr>
        <p:spPr>
          <a:xfrm>
            <a:off x="1170432" y="1188720"/>
            <a:ext cx="2240280" cy="23774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B423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1. Вирион SNV-12</a:t>
            </a:r>
            <a:endParaRPr lang="en-US" sz="1400" dirty="0"/>
          </a:p>
        </p:txBody>
      </p:sp>
      <p:sp>
        <p:nvSpPr>
          <p:cNvPr id="5" name="Text 2"/>
          <p:cNvSpPr/>
          <p:nvPr/>
        </p:nvSpPr>
        <p:spPr>
          <a:xfrm>
            <a:off x="4572000" y="1188720"/>
            <a:ext cx="2514600" cy="23774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360" b="1" dirty="0">
                <a:solidFill>
                  <a:srgbClr val="B423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2. Гемофильный регуляторный комплекс</a:t>
            </a:r>
            <a:endParaRPr lang="en-US" sz="1360" dirty="0"/>
          </a:p>
        </p:txBody>
      </p:sp>
      <p:sp>
        <p:nvSpPr>
          <p:cNvPr id="6" name="Text 3"/>
          <p:cNvSpPr/>
          <p:nvPr/>
        </p:nvSpPr>
        <p:spPr>
          <a:xfrm>
            <a:off x="7040880" y="2249424"/>
            <a:ext cx="1536192" cy="7132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комплекс HEP + MitoX + Reg</a:t>
            </a:r>
            <a:endParaRPr lang="en-US" sz="1100" dirty="0"/>
          </a:p>
          <a:p>
            <a:pPr algn="ctr" indent="0" marL="0">
              <a:buNone/>
            </a:pPr>
            <a:r>
              <a:rPr lang="en-US" sz="110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координирует метаболическую перестройку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4187952" y="5394960"/>
            <a:ext cx="2962656" cy="3108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120" b="1" dirty="0">
                <a:solidFill>
                  <a:srgbClr val="245B8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Связывание → эндоцитоз → выход РНК → внутриклеточный транспорт</a:t>
            </a:r>
            <a:endParaRPr lang="en-US" sz="1120" dirty="0"/>
          </a:p>
        </p:txBody>
      </p:sp>
      <p:sp>
        <p:nvSpPr>
          <p:cNvPr id="8" name="Text 5"/>
          <p:cNvSpPr/>
          <p:nvPr/>
        </p:nvSpPr>
        <p:spPr>
          <a:xfrm>
            <a:off x="8302752" y="1188720"/>
            <a:ext cx="3566160" cy="23774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320" b="1" dirty="0">
                <a:solidFill>
                  <a:srgbClr val="B423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3. Клеточные мишени и системные эффекты</a:t>
            </a:r>
            <a:endParaRPr lang="en-US" sz="1320" dirty="0"/>
          </a:p>
        </p:txBody>
      </p:sp>
      <p:sp>
        <p:nvSpPr>
          <p:cNvPr id="9" name="Text 6"/>
          <p:cNvSpPr/>
          <p:nvPr/>
        </p:nvSpPr>
        <p:spPr>
          <a:xfrm>
            <a:off x="7699248" y="2907792"/>
            <a:ext cx="1234440" cy="3474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B423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ROS↑,</a:t>
            </a:r>
            <a:endParaRPr lang="en-US" sz="1050" dirty="0"/>
          </a:p>
          <a:p>
            <a:pPr algn="ctr" indent="0" marL="0">
              <a:buNone/>
            </a:pPr>
            <a:r>
              <a:rPr lang="en-US" sz="1050" dirty="0">
                <a:solidFill>
                  <a:srgbClr val="B423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потенциал↓</a:t>
            </a:r>
            <a:endParaRPr lang="en-US" sz="1050" dirty="0"/>
          </a:p>
        </p:txBody>
      </p:sp>
      <p:sp>
        <p:nvSpPr>
          <p:cNvPr id="10" name="Text 7"/>
          <p:cNvSpPr/>
          <p:nvPr/>
        </p:nvSpPr>
        <p:spPr>
          <a:xfrm>
            <a:off x="9034272" y="2907792"/>
            <a:ext cx="1481328" cy="3474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B423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сдвиг</a:t>
            </a:r>
            <a:endParaRPr lang="en-US" sz="1050" dirty="0"/>
          </a:p>
          <a:p>
            <a:pPr algn="ctr" indent="0" marL="0">
              <a:buNone/>
            </a:pPr>
            <a:r>
              <a:rPr lang="en-US" sz="1050" dirty="0">
                <a:solidFill>
                  <a:srgbClr val="B423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метаболизма гема</a:t>
            </a:r>
            <a:endParaRPr lang="en-US" sz="1050" dirty="0"/>
          </a:p>
        </p:txBody>
      </p:sp>
      <p:sp>
        <p:nvSpPr>
          <p:cNvPr id="11" name="Text 8"/>
          <p:cNvSpPr/>
          <p:nvPr/>
        </p:nvSpPr>
        <p:spPr>
          <a:xfrm>
            <a:off x="10533888" y="2907792"/>
            <a:ext cx="1097280" cy="3474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010" dirty="0">
                <a:solidFill>
                  <a:srgbClr val="B423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ускорение</a:t>
            </a:r>
            <a:endParaRPr lang="en-US" sz="1010" dirty="0"/>
          </a:p>
          <a:p>
            <a:pPr algn="ctr" indent="0" marL="0">
              <a:buNone/>
            </a:pPr>
            <a:r>
              <a:rPr lang="en-US" sz="1010" dirty="0">
                <a:solidFill>
                  <a:srgbClr val="B423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репарации тканей</a:t>
            </a:r>
            <a:endParaRPr lang="en-US" sz="1010" dirty="0"/>
          </a:p>
        </p:txBody>
      </p:sp>
      <p:sp>
        <p:nvSpPr>
          <p:cNvPr id="12" name="Text 9"/>
          <p:cNvSpPr/>
          <p:nvPr/>
        </p:nvSpPr>
        <p:spPr>
          <a:xfrm>
            <a:off x="7699248" y="4709160"/>
            <a:ext cx="1225296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980" dirty="0">
                <a:solidFill>
                  <a:srgbClr val="245B8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сумеречное зрение</a:t>
            </a:r>
            <a:endParaRPr lang="en-US" sz="980" dirty="0"/>
          </a:p>
          <a:p>
            <a:pPr algn="ctr" indent="0" marL="0">
              <a:buNone/>
            </a:pPr>
            <a:r>
              <a:rPr lang="en-US" sz="980" dirty="0">
                <a:solidFill>
                  <a:srgbClr val="245B8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и фоточувствительность</a:t>
            </a:r>
            <a:endParaRPr lang="en-US" sz="980" dirty="0"/>
          </a:p>
        </p:txBody>
      </p:sp>
      <p:sp>
        <p:nvSpPr>
          <p:cNvPr id="13" name="Text 10"/>
          <p:cNvSpPr/>
          <p:nvPr/>
        </p:nvSpPr>
        <p:spPr>
          <a:xfrm>
            <a:off x="10533888" y="4709160"/>
            <a:ext cx="1060704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980" dirty="0">
                <a:solidFill>
                  <a:srgbClr val="245B8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лактатный сдвиг</a:t>
            </a:r>
            <a:endParaRPr lang="en-US" sz="980" dirty="0"/>
          </a:p>
          <a:p>
            <a:pPr algn="ctr" indent="0" marL="0">
              <a:buNone/>
            </a:pPr>
            <a:r>
              <a:rPr lang="en-US" sz="980" dirty="0">
                <a:solidFill>
                  <a:srgbClr val="245B8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и экономия энергии</a:t>
            </a:r>
            <a:endParaRPr lang="en-US" sz="980" dirty="0"/>
          </a:p>
        </p:txBody>
      </p:sp>
      <p:sp>
        <p:nvSpPr>
          <p:cNvPr id="14" name="Text 11"/>
          <p:cNvSpPr/>
          <p:nvPr/>
        </p:nvSpPr>
        <p:spPr>
          <a:xfrm>
            <a:off x="7479792" y="5532120"/>
            <a:ext cx="374904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020" b="1" dirty="0">
                <a:solidFill>
                  <a:srgbClr val="245B8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Зависимость от донорской крови: сигналы донора → цитокины и факторы → гем и железо → гормоны и липиды → адаптация хозяина</a:t>
            </a:r>
            <a:endParaRPr lang="en-US" sz="1020" dirty="0"/>
          </a:p>
        </p:txBody>
      </p:sp>
      <p:sp>
        <p:nvSpPr>
          <p:cNvPr id="15" name="Text 12"/>
          <p:cNvSpPr/>
          <p:nvPr/>
        </p:nvSpPr>
        <p:spPr>
          <a:xfrm>
            <a:off x="9720072" y="6172200"/>
            <a:ext cx="2011680" cy="43891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020" dirty="0">
                <a:solidFill>
                  <a:srgbClr val="66708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Рабочая гипотеза: вампиризм — результат вирусной перенастройки обмена, регенерации и светочувствительности.</a:t>
            </a:r>
            <a:endParaRPr lang="en-US" sz="1020" dirty="0"/>
          </a:p>
        </p:txBody>
      </p:sp>
      <p:sp>
        <p:nvSpPr>
          <p:cNvPr id="16" name="Text 13"/>
          <p:cNvSpPr/>
          <p:nvPr/>
        </p:nvSpPr>
        <p:spPr>
          <a:xfrm>
            <a:off x="11411712" y="6419088"/>
            <a:ext cx="32918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67085"/>
                </a:solidFill>
              </a:rPr>
              <a:t>03</a:t>
            </a:r>
            <a:endParaRPr lang="en-US" sz="1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mikhail/repos/foil-cap-theories/vampire-government/assets/generated/ai-02-medieval-spread-map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01168" y="256032"/>
            <a:ext cx="3767328" cy="3108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2100" b="1" dirty="0">
                <a:solidFill>
                  <a:srgbClr val="102A4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Средневековье создаёт идеальную среду</a:t>
            </a:r>
            <a:endParaRPr lang="en-US" sz="2100" dirty="0"/>
          </a:p>
        </p:txBody>
      </p:sp>
      <p:sp>
        <p:nvSpPr>
          <p:cNvPr id="4" name="Text 1"/>
          <p:cNvSpPr/>
          <p:nvPr/>
        </p:nvSpPr>
        <p:spPr>
          <a:xfrm>
            <a:off x="201168" y="566928"/>
            <a:ext cx="3767328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120" dirty="0">
                <a:solidFill>
                  <a:srgbClr val="66708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XII–XIV века: торговля, миграции, войны и эпидемии</a:t>
            </a:r>
            <a:endParaRPr lang="en-US" sz="1120" dirty="0"/>
          </a:p>
        </p:txBody>
      </p:sp>
      <p:sp>
        <p:nvSpPr>
          <p:cNvPr id="5" name="Text 2"/>
          <p:cNvSpPr/>
          <p:nvPr/>
        </p:nvSpPr>
        <p:spPr>
          <a:xfrm>
            <a:off x="10314432" y="5074920"/>
            <a:ext cx="1664208" cy="12252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04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Карта показывает не романтизированное Средневековье, а эпидемиологическую логику: плотные торговые сети и конфликтные зоны создают коридоры для скрытого распространения SNV-12.</a:t>
            </a:r>
            <a:endParaRPr lang="en-US" sz="1040" dirty="0"/>
          </a:p>
        </p:txBody>
      </p:sp>
      <p:sp>
        <p:nvSpPr>
          <p:cNvPr id="6" name="Text 3"/>
          <p:cNvSpPr/>
          <p:nvPr/>
        </p:nvSpPr>
        <p:spPr>
          <a:xfrm>
            <a:off x="11411712" y="6419088"/>
            <a:ext cx="32918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67085"/>
                </a:solidFill>
              </a:rPr>
              <a:t>04</a:t>
            </a:r>
            <a:endParaRPr lang="en-US" sz="1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7F9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75488"/>
            <a:ext cx="76809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600" b="1" dirty="0">
                <a:solidFill>
                  <a:srgbClr val="102A4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Как вирус меняет организм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9189720" y="530352"/>
            <a:ext cx="23317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50" i="1" dirty="0">
                <a:solidFill>
                  <a:srgbClr val="245B8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Псевдонаучная реконструкция</a:t>
            </a:r>
            <a:endParaRPr lang="en-US" sz="1050" dirty="0"/>
          </a:p>
        </p:txBody>
      </p:sp>
      <p:sp>
        <p:nvSpPr>
          <p:cNvPr id="4" name="Shape 2"/>
          <p:cNvSpPr/>
          <p:nvPr/>
        </p:nvSpPr>
        <p:spPr>
          <a:xfrm>
            <a:off x="804672" y="1280160"/>
            <a:ext cx="3547872" cy="1280160"/>
          </a:xfrm>
          <a:prstGeom prst="roundRect">
            <a:avLst>
              <a:gd name="adj" fmla="val 3571"/>
            </a:avLst>
          </a:prstGeom>
          <a:solidFill>
            <a:srgbClr val="FFFFFF"/>
          </a:solidFill>
          <a:ln w="12700">
            <a:solidFill>
              <a:srgbClr val="B42318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969264" y="1426464"/>
            <a:ext cx="3218688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Кровяная среда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969264" y="1755648"/>
            <a:ext cx="3218688" cy="658368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/>
          <a:lstStyle/>
          <a:p>
            <a:pPr algn="l" indent="0" marL="0">
              <a:buNone/>
            </a:pPr>
            <a:r>
              <a:rPr lang="en-US" sz="135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Норма: обычный транспорт кислорода.</a:t>
            </a:r>
            <a:endParaRPr lang="en-US" sz="1350" dirty="0"/>
          </a:p>
          <a:p>
            <a:pPr algn="l" indent="0" marL="0">
              <a:buNone/>
            </a:pPr>
            <a:r>
              <a:rPr lang="en-US" sz="135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Заражение: рост потребности в гем-сигналах.</a:t>
            </a:r>
            <a:endParaRPr lang="en-US" sz="1350" dirty="0"/>
          </a:p>
          <a:p>
            <a:pPr algn="l" indent="0" marL="0">
              <a:buNone/>
            </a:pPr>
            <a:r>
              <a:rPr lang="en-US" sz="135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Адаптация: кровь становится носителем регуляторных факторов.</a:t>
            </a:r>
            <a:endParaRPr lang="en-US" sz="1350" dirty="0"/>
          </a:p>
        </p:txBody>
      </p:sp>
      <p:sp>
        <p:nvSpPr>
          <p:cNvPr id="7" name="Shape 5"/>
          <p:cNvSpPr/>
          <p:nvPr/>
        </p:nvSpPr>
        <p:spPr>
          <a:xfrm>
            <a:off x="4526280" y="1280160"/>
            <a:ext cx="3547872" cy="1280160"/>
          </a:xfrm>
          <a:prstGeom prst="roundRect">
            <a:avLst>
              <a:gd name="adj" fmla="val 3571"/>
            </a:avLst>
          </a:prstGeom>
          <a:solidFill>
            <a:srgbClr val="FFFFFF"/>
          </a:solidFill>
          <a:ln w="12700">
            <a:solidFill>
              <a:srgbClr val="245B8F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690872" y="1426464"/>
            <a:ext cx="3218688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Обмен веществ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4690872" y="1755648"/>
            <a:ext cx="3218688" cy="658368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/>
          <a:lstStyle/>
          <a:p>
            <a:pPr algn="l" indent="0" marL="0">
              <a:buNone/>
            </a:pPr>
            <a:r>
              <a:rPr lang="en-US" sz="135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Норма: стандартный энергетический цикл.</a:t>
            </a:r>
            <a:endParaRPr lang="en-US" sz="1350" dirty="0"/>
          </a:p>
          <a:p>
            <a:pPr algn="l" indent="0" marL="0">
              <a:buNone/>
            </a:pPr>
            <a:r>
              <a:rPr lang="en-US" sz="135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Заражение: гиперметаболический стресс.</a:t>
            </a:r>
            <a:endParaRPr lang="en-US" sz="1350" dirty="0"/>
          </a:p>
          <a:p>
            <a:pPr algn="l" indent="0" marL="0">
              <a:buNone/>
            </a:pPr>
            <a:r>
              <a:rPr lang="en-US" sz="135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Адаптация: экономичный режим и сдвиг к лактатной утилизации.</a:t>
            </a:r>
            <a:endParaRPr lang="en-US" sz="1350" dirty="0"/>
          </a:p>
        </p:txBody>
      </p:sp>
      <p:sp>
        <p:nvSpPr>
          <p:cNvPr id="10" name="Shape 8"/>
          <p:cNvSpPr/>
          <p:nvPr/>
        </p:nvSpPr>
        <p:spPr>
          <a:xfrm>
            <a:off x="8247888" y="1280160"/>
            <a:ext cx="3136392" cy="1280160"/>
          </a:xfrm>
          <a:prstGeom prst="roundRect">
            <a:avLst>
              <a:gd name="adj" fmla="val 3571"/>
            </a:avLst>
          </a:prstGeom>
          <a:solidFill>
            <a:srgbClr val="FFFFFF"/>
          </a:solidFill>
          <a:ln w="12700">
            <a:solidFill>
              <a:srgbClr val="CAD5E2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412480" y="1426464"/>
            <a:ext cx="2807208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Нервная система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8412480" y="1755648"/>
            <a:ext cx="2807208" cy="658368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/>
          <a:lstStyle/>
          <a:p>
            <a:pPr algn="l" indent="0" marL="0">
              <a:buNone/>
            </a:pPr>
            <a:r>
              <a:rPr lang="en-US" sz="135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Норма: стабильный базовый тонус.</a:t>
            </a:r>
            <a:endParaRPr lang="en-US" sz="1350" dirty="0"/>
          </a:p>
          <a:p>
            <a:pPr algn="l" indent="0" marL="0">
              <a:buNone/>
            </a:pPr>
            <a:r>
              <a:rPr lang="en-US" sz="135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Заражение: сенсорная перегрузка.</a:t>
            </a:r>
            <a:endParaRPr lang="en-US" sz="1350" dirty="0"/>
          </a:p>
          <a:p>
            <a:pPr algn="l" indent="0" marL="0">
              <a:buNone/>
            </a:pPr>
            <a:r>
              <a:rPr lang="en-US" sz="135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Адаптация: фокус на сигналы риска и добычи.</a:t>
            </a:r>
            <a:endParaRPr lang="en-US" sz="1350" dirty="0"/>
          </a:p>
        </p:txBody>
      </p:sp>
      <p:sp>
        <p:nvSpPr>
          <p:cNvPr id="13" name="Shape 11"/>
          <p:cNvSpPr/>
          <p:nvPr/>
        </p:nvSpPr>
        <p:spPr>
          <a:xfrm>
            <a:off x="804672" y="2880360"/>
            <a:ext cx="3547872" cy="1280160"/>
          </a:xfrm>
          <a:prstGeom prst="roundRect">
            <a:avLst>
              <a:gd name="adj" fmla="val 3571"/>
            </a:avLst>
          </a:prstGeom>
          <a:solidFill>
            <a:srgbClr val="FFFFFF"/>
          </a:solidFill>
          <a:ln w="12700">
            <a:solidFill>
              <a:srgbClr val="245B8F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69264" y="3026664"/>
            <a:ext cx="3218688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Зрение и свет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969264" y="3355848"/>
            <a:ext cx="3218688" cy="658368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/>
          <a:lstStyle/>
          <a:p>
            <a:pPr algn="l" indent="0" marL="0">
              <a:buNone/>
            </a:pPr>
            <a:r>
              <a:rPr lang="en-US" sz="135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Норма: дневная фототрансдукция.</a:t>
            </a:r>
            <a:endParaRPr lang="en-US" sz="1350" dirty="0"/>
          </a:p>
          <a:p>
            <a:pPr algn="l" indent="0" marL="0">
              <a:buNone/>
            </a:pPr>
            <a:r>
              <a:rPr lang="en-US" sz="135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Заражение: фоточувствительность и стресс.</a:t>
            </a:r>
            <a:endParaRPr lang="en-US" sz="1350" dirty="0"/>
          </a:p>
          <a:p>
            <a:pPr algn="l" indent="0" marL="0">
              <a:buNone/>
            </a:pPr>
            <a:r>
              <a:rPr lang="en-US" sz="135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Адаптация: усиление сумеречного зрения ценой непереносимости яркого света.</a:t>
            </a:r>
            <a:endParaRPr lang="en-US" sz="1350" dirty="0"/>
          </a:p>
        </p:txBody>
      </p:sp>
      <p:sp>
        <p:nvSpPr>
          <p:cNvPr id="16" name="Shape 14"/>
          <p:cNvSpPr/>
          <p:nvPr/>
        </p:nvSpPr>
        <p:spPr>
          <a:xfrm>
            <a:off x="4526280" y="2880360"/>
            <a:ext cx="3547872" cy="1280160"/>
          </a:xfrm>
          <a:prstGeom prst="roundRect">
            <a:avLst>
              <a:gd name="adj" fmla="val 3571"/>
            </a:avLst>
          </a:prstGeom>
          <a:solidFill>
            <a:srgbClr val="FFFFFF"/>
          </a:solidFill>
          <a:ln w="12700">
            <a:solidFill>
              <a:srgbClr val="B42318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4690872" y="3026664"/>
            <a:ext cx="3218688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Регенерация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4690872" y="3355848"/>
            <a:ext cx="3218688" cy="658368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/>
          <a:lstStyle/>
          <a:p>
            <a:pPr algn="l" indent="0" marL="0">
              <a:buNone/>
            </a:pPr>
            <a:r>
              <a:rPr lang="en-US" sz="135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Норма: обычное заживление.</a:t>
            </a:r>
            <a:endParaRPr lang="en-US" sz="1350" dirty="0"/>
          </a:p>
          <a:p>
            <a:pPr algn="l" indent="0" marL="0">
              <a:buNone/>
            </a:pPr>
            <a:r>
              <a:rPr lang="en-US" sz="135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Заражение: воспалительный всплеск.</a:t>
            </a:r>
            <a:endParaRPr lang="en-US" sz="1350" dirty="0"/>
          </a:p>
          <a:p>
            <a:pPr algn="l" indent="0" marL="0">
              <a:buNone/>
            </a:pPr>
            <a:r>
              <a:rPr lang="en-US" sz="135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Адаптация: ускоренная репарация тканей и выживание после травм.</a:t>
            </a:r>
            <a:endParaRPr lang="en-US" sz="1350" dirty="0"/>
          </a:p>
        </p:txBody>
      </p:sp>
      <p:sp>
        <p:nvSpPr>
          <p:cNvPr id="19" name="Shape 17"/>
          <p:cNvSpPr/>
          <p:nvPr/>
        </p:nvSpPr>
        <p:spPr>
          <a:xfrm>
            <a:off x="8247888" y="2880360"/>
            <a:ext cx="3136392" cy="1280160"/>
          </a:xfrm>
          <a:prstGeom prst="roundRect">
            <a:avLst>
              <a:gd name="adj" fmla="val 3571"/>
            </a:avLst>
          </a:prstGeom>
          <a:solidFill>
            <a:srgbClr val="FFFFFF"/>
          </a:solidFill>
          <a:ln w="12700">
            <a:solidFill>
              <a:srgbClr val="CAD5E2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412480" y="3026664"/>
            <a:ext cx="2807208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Старение</a:t>
            </a:r>
            <a:endParaRPr lang="en-US" sz="1600" dirty="0"/>
          </a:p>
        </p:txBody>
      </p:sp>
      <p:sp>
        <p:nvSpPr>
          <p:cNvPr id="21" name="Text 19"/>
          <p:cNvSpPr/>
          <p:nvPr/>
        </p:nvSpPr>
        <p:spPr>
          <a:xfrm>
            <a:off x="8412480" y="3355848"/>
            <a:ext cx="2807208" cy="658368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/>
          <a:lstStyle/>
          <a:p>
            <a:pPr algn="l" indent="0" marL="0">
              <a:buNone/>
            </a:pPr>
            <a:r>
              <a:rPr lang="en-US" sz="135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Норма: обычный клеточный цикл.</a:t>
            </a:r>
            <a:endParaRPr lang="en-US" sz="1350" dirty="0"/>
          </a:p>
          <a:p>
            <a:pPr algn="l" indent="0" marL="0">
              <a:buNone/>
            </a:pPr>
            <a:r>
              <a:rPr lang="en-US" sz="135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Заражение: сильная нагрузка на ткани.</a:t>
            </a:r>
            <a:endParaRPr lang="en-US" sz="1350" dirty="0"/>
          </a:p>
          <a:p>
            <a:pPr algn="l" indent="0" marL="0">
              <a:buNone/>
            </a:pPr>
            <a:r>
              <a:rPr lang="en-US" sz="135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Адаптация: замедленное старение и накопление опыта.</a:t>
            </a:r>
            <a:endParaRPr lang="en-US" sz="1350" dirty="0"/>
          </a:p>
        </p:txBody>
      </p:sp>
      <p:sp>
        <p:nvSpPr>
          <p:cNvPr id="22" name="Shape 20"/>
          <p:cNvSpPr/>
          <p:nvPr/>
        </p:nvSpPr>
        <p:spPr>
          <a:xfrm>
            <a:off x="804672" y="4645152"/>
            <a:ext cx="10954512" cy="987552"/>
          </a:xfrm>
          <a:prstGeom prst="roundRect">
            <a:avLst>
              <a:gd name="adj" fmla="val 4630"/>
            </a:avLst>
          </a:prstGeom>
          <a:solidFill>
            <a:srgbClr val="102A43"/>
          </a:solidFill>
          <a:ln w="12700">
            <a:solidFill>
              <a:srgbClr val="102A43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969264" y="4791456"/>
            <a:ext cx="10625328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Переход к симптомам</a:t>
            </a:r>
            <a:endParaRPr lang="en-US" sz="1600" dirty="0"/>
          </a:p>
        </p:txBody>
      </p:sp>
      <p:sp>
        <p:nvSpPr>
          <p:cNvPr id="24" name="Text 22"/>
          <p:cNvSpPr/>
          <p:nvPr/>
        </p:nvSpPr>
        <p:spPr>
          <a:xfrm>
            <a:off x="969264" y="5120640"/>
            <a:ext cx="10625328" cy="36576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/>
          <a:lstStyle/>
          <a:p>
            <a:pPr algn="l" indent="0" marL="0">
              <a:buNone/>
            </a:pPr>
            <a:r>
              <a:rPr lang="en-US" sz="1500" dirty="0">
                <a:solidFill>
                  <a:srgbClr val="EAF2F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Именно эта системная перестройка далее объясняет четыре наблюдаемых свойства: питание кровью, чувствительность к солнечному свету, быстрое восстановление и долговременное биологическое долголетие.</a:t>
            </a:r>
            <a:endParaRPr lang="en-US" sz="1500" dirty="0"/>
          </a:p>
        </p:txBody>
      </p:sp>
      <p:sp>
        <p:nvSpPr>
          <p:cNvPr id="25" name="Text 23"/>
          <p:cNvSpPr/>
          <p:nvPr/>
        </p:nvSpPr>
        <p:spPr>
          <a:xfrm>
            <a:off x="11411712" y="6419088"/>
            <a:ext cx="32918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67085"/>
                </a:solidFill>
              </a:rPr>
              <a:t>05</a:t>
            </a:r>
            <a:endParaRPr lang="en-US" sz="1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7F9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75488"/>
            <a:ext cx="76809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600" b="1" dirty="0">
                <a:solidFill>
                  <a:srgbClr val="102A4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Почему возникает зависимость от крови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9189720" y="530352"/>
            <a:ext cx="23317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50" i="1" dirty="0">
                <a:solidFill>
                  <a:srgbClr val="245B8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Псевдонаучная реконструкция</a:t>
            </a:r>
            <a:endParaRPr lang="en-US" sz="1050" dirty="0"/>
          </a:p>
        </p:txBody>
      </p:sp>
      <p:sp>
        <p:nvSpPr>
          <p:cNvPr id="4" name="Shape 2"/>
          <p:cNvSpPr/>
          <p:nvPr/>
        </p:nvSpPr>
        <p:spPr>
          <a:xfrm>
            <a:off x="841248" y="1920240"/>
            <a:ext cx="2057400" cy="822960"/>
          </a:xfrm>
          <a:prstGeom prst="roundRect">
            <a:avLst>
              <a:gd name="adj" fmla="val 8889"/>
            </a:avLst>
          </a:prstGeom>
          <a:solidFill>
            <a:srgbClr val="FDECEC"/>
          </a:solidFill>
          <a:ln w="12700">
            <a:solidFill>
              <a:srgbClr val="B42318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914400" y="1965960"/>
            <a:ext cx="1911096" cy="7315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B423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1. Вирус требует</a:t>
            </a:r>
            <a:endParaRPr lang="en-US" sz="1500" dirty="0"/>
          </a:p>
          <a:p>
            <a:pPr algn="ctr" indent="0" marL="0">
              <a:buNone/>
            </a:pPr>
            <a:r>
              <a:rPr lang="en-US" sz="1500" b="1" dirty="0">
                <a:solidFill>
                  <a:srgbClr val="B423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живые сигнальные молекулы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3017520" y="2139696"/>
            <a:ext cx="36576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2800" dirty="0">
                <a:solidFill>
                  <a:srgbClr val="66708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→</a:t>
            </a:r>
            <a:endParaRPr lang="en-US" sz="2800" dirty="0"/>
          </a:p>
        </p:txBody>
      </p:sp>
      <p:sp>
        <p:nvSpPr>
          <p:cNvPr id="7" name="Shape 5"/>
          <p:cNvSpPr/>
          <p:nvPr/>
        </p:nvSpPr>
        <p:spPr>
          <a:xfrm>
            <a:off x="3493008" y="1920240"/>
            <a:ext cx="2057400" cy="822960"/>
          </a:xfrm>
          <a:prstGeom prst="roundRect">
            <a:avLst>
              <a:gd name="adj" fmla="val 8889"/>
            </a:avLst>
          </a:prstGeom>
          <a:solidFill>
            <a:srgbClr val="EAF2FB"/>
          </a:solidFill>
          <a:ln w="12700">
            <a:solidFill>
              <a:srgbClr val="245B8F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566160" y="1965960"/>
            <a:ext cx="1911096" cy="7315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420" b="1" dirty="0">
                <a:solidFill>
                  <a:srgbClr val="245B8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2. Донорская кровь несёт</a:t>
            </a:r>
            <a:endParaRPr lang="en-US" sz="1420" dirty="0"/>
          </a:p>
          <a:p>
            <a:pPr algn="ctr" indent="0" marL="0">
              <a:buNone/>
            </a:pPr>
            <a:r>
              <a:rPr lang="en-US" sz="1420" b="1" dirty="0">
                <a:solidFill>
                  <a:srgbClr val="245B8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цитокины, гормоны и стресс-маркеры</a:t>
            </a:r>
            <a:endParaRPr lang="en-US" sz="1420" dirty="0"/>
          </a:p>
        </p:txBody>
      </p:sp>
      <p:sp>
        <p:nvSpPr>
          <p:cNvPr id="9" name="Text 7"/>
          <p:cNvSpPr/>
          <p:nvPr/>
        </p:nvSpPr>
        <p:spPr>
          <a:xfrm>
            <a:off x="5687568" y="2139696"/>
            <a:ext cx="36576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2800" dirty="0">
                <a:solidFill>
                  <a:srgbClr val="66708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→</a:t>
            </a:r>
            <a:endParaRPr lang="en-US" sz="2800" dirty="0"/>
          </a:p>
        </p:txBody>
      </p:sp>
      <p:sp>
        <p:nvSpPr>
          <p:cNvPr id="10" name="Shape 8"/>
          <p:cNvSpPr/>
          <p:nvPr/>
        </p:nvSpPr>
        <p:spPr>
          <a:xfrm>
            <a:off x="6144768" y="1920240"/>
            <a:ext cx="2057400" cy="822960"/>
          </a:xfrm>
          <a:prstGeom prst="roundRect">
            <a:avLst>
              <a:gd name="adj" fmla="val 8889"/>
            </a:avLst>
          </a:prstGeom>
          <a:solidFill>
            <a:srgbClr val="EEF2F6"/>
          </a:solidFill>
          <a:ln w="12700">
            <a:solidFill>
              <a:srgbClr val="CAD5E2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17920" y="1965960"/>
            <a:ext cx="1911096" cy="7315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420" b="1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3. Искусственный суррогат</a:t>
            </a:r>
            <a:endParaRPr lang="en-US" sz="1420" dirty="0"/>
          </a:p>
          <a:p>
            <a:pPr algn="ctr" indent="0" marL="0">
              <a:buNone/>
            </a:pPr>
            <a:r>
              <a:rPr lang="en-US" sz="1420" b="1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сохраняет транспорт, но не сигналы</a:t>
            </a:r>
            <a:endParaRPr lang="en-US" sz="1420" dirty="0"/>
          </a:p>
        </p:txBody>
      </p:sp>
      <p:sp>
        <p:nvSpPr>
          <p:cNvPr id="12" name="Text 10"/>
          <p:cNvSpPr/>
          <p:nvPr/>
        </p:nvSpPr>
        <p:spPr>
          <a:xfrm>
            <a:off x="8339328" y="2139696"/>
            <a:ext cx="36576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2800" dirty="0">
                <a:solidFill>
                  <a:srgbClr val="66708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→</a:t>
            </a:r>
            <a:endParaRPr lang="en-US" sz="2800" dirty="0"/>
          </a:p>
        </p:txBody>
      </p:sp>
      <p:sp>
        <p:nvSpPr>
          <p:cNvPr id="13" name="Shape 11"/>
          <p:cNvSpPr/>
          <p:nvPr/>
        </p:nvSpPr>
        <p:spPr>
          <a:xfrm>
            <a:off x="8796528" y="1920240"/>
            <a:ext cx="2514600" cy="822960"/>
          </a:xfrm>
          <a:prstGeom prst="roundRect">
            <a:avLst>
              <a:gd name="adj" fmla="val 8889"/>
            </a:avLst>
          </a:prstGeom>
          <a:solidFill>
            <a:srgbClr val="102A43"/>
          </a:solidFill>
          <a:ln w="12700">
            <a:solidFill>
              <a:srgbClr val="102A43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869680" y="1965960"/>
            <a:ext cx="2368296" cy="7315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42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4. Голод = дефицит регуляторных</a:t>
            </a:r>
            <a:endParaRPr lang="en-US" sz="1420" dirty="0"/>
          </a:p>
          <a:p>
            <a:pPr algn="ctr" indent="0" marL="0">
              <a:buNone/>
            </a:pPr>
            <a:r>
              <a:rPr lang="en-US" sz="142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компонентов, а не просто калорий</a:t>
            </a:r>
            <a:endParaRPr lang="en-US" sz="1420" dirty="0"/>
          </a:p>
        </p:txBody>
      </p:sp>
      <p:sp>
        <p:nvSpPr>
          <p:cNvPr id="15" name="Shape 13"/>
          <p:cNvSpPr/>
          <p:nvPr/>
        </p:nvSpPr>
        <p:spPr>
          <a:xfrm>
            <a:off x="1051560" y="3657600"/>
            <a:ext cx="3154680" cy="11430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2700">
            <a:solidFill>
              <a:srgbClr val="B42318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1216152" y="3803904"/>
            <a:ext cx="282549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Живая кровь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1216152" y="4133088"/>
            <a:ext cx="2825496" cy="521208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/>
          <a:lstStyle/>
          <a:p>
            <a:pPr algn="l" indent="0" marL="0">
              <a:buNone/>
            </a:pPr>
            <a:r>
              <a:rPr lang="en-US" sz="135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Биохимический пакет с вариативностью, метаболической активностью и поведенческим следом донора.</a:t>
            </a:r>
            <a:endParaRPr lang="en-US" sz="1350" dirty="0"/>
          </a:p>
        </p:txBody>
      </p:sp>
      <p:sp>
        <p:nvSpPr>
          <p:cNvPr id="18" name="Shape 16"/>
          <p:cNvSpPr/>
          <p:nvPr/>
        </p:nvSpPr>
        <p:spPr>
          <a:xfrm>
            <a:off x="4572000" y="3657600"/>
            <a:ext cx="3154680" cy="11430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2700">
            <a:solidFill>
              <a:srgbClr val="245B8F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736592" y="3803904"/>
            <a:ext cx="282549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Искусственная кровь</a:t>
            </a:r>
            <a:endParaRPr lang="en-US" sz="1600" dirty="0"/>
          </a:p>
        </p:txBody>
      </p:sp>
      <p:sp>
        <p:nvSpPr>
          <p:cNvPr id="20" name="Text 18"/>
          <p:cNvSpPr/>
          <p:nvPr/>
        </p:nvSpPr>
        <p:spPr>
          <a:xfrm>
            <a:off x="4736592" y="4133088"/>
            <a:ext cx="2825496" cy="521208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/>
          <a:lstStyle/>
          <a:p>
            <a:pPr algn="l" indent="0" marL="0">
              <a:buNone/>
            </a:pPr>
            <a:r>
              <a:rPr lang="en-US" sz="135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Полезна как транспортная среда, но слишком стерильна и бедна на активные сигналы.</a:t>
            </a:r>
            <a:endParaRPr lang="en-US" sz="1350" dirty="0"/>
          </a:p>
        </p:txBody>
      </p:sp>
      <p:sp>
        <p:nvSpPr>
          <p:cNvPr id="21" name="Shape 19"/>
          <p:cNvSpPr/>
          <p:nvPr/>
        </p:nvSpPr>
        <p:spPr>
          <a:xfrm>
            <a:off x="8092440" y="3657600"/>
            <a:ext cx="3154680" cy="11430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2700">
            <a:solidFill>
              <a:srgbClr val="CAD5E2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8257032" y="3803904"/>
            <a:ext cx="282549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Следствие</a:t>
            </a:r>
            <a:endParaRPr lang="en-US" sz="1600" dirty="0"/>
          </a:p>
        </p:txBody>
      </p:sp>
      <p:sp>
        <p:nvSpPr>
          <p:cNvPr id="23" name="Text 21"/>
          <p:cNvSpPr/>
          <p:nvPr/>
        </p:nvSpPr>
        <p:spPr>
          <a:xfrm>
            <a:off x="8257032" y="4133088"/>
            <a:ext cx="2825496" cy="521208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/>
          <a:lstStyle/>
          <a:p>
            <a:pPr algn="l" indent="0" marL="0">
              <a:buNone/>
            </a:pPr>
            <a:r>
              <a:rPr lang="en-US" sz="135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Отсюда возникает селекция по качеству, ритуалы допуска и рынок дефицитных доноров.</a:t>
            </a:r>
            <a:endParaRPr lang="en-US" sz="1350" dirty="0"/>
          </a:p>
        </p:txBody>
      </p:sp>
      <p:sp>
        <p:nvSpPr>
          <p:cNvPr id="24" name="Text 22"/>
          <p:cNvSpPr/>
          <p:nvPr/>
        </p:nvSpPr>
        <p:spPr>
          <a:xfrm>
            <a:off x="11411712" y="6419088"/>
            <a:ext cx="32918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67085"/>
                </a:solidFill>
              </a:rPr>
              <a:t>06</a:t>
            </a:r>
            <a:endParaRPr lang="en-US" sz="1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mikhail/repos/foil-cap-theories/vampire-government/assets/generated/ai-03-vampire-classes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04672" y="274320"/>
            <a:ext cx="1060704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102A4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Классы вампирической адаптации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274320" y="6309360"/>
            <a:ext cx="11612880" cy="2194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150" dirty="0">
                <a:solidFill>
                  <a:srgbClr val="66708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Чем выше класс, тем больше контроль голода, доступ к качественной крови и политическое влияние.</a:t>
            </a:r>
            <a:endParaRPr lang="en-US" sz="1150" dirty="0"/>
          </a:p>
        </p:txBody>
      </p:sp>
      <p:sp>
        <p:nvSpPr>
          <p:cNvPr id="5" name="Text 2"/>
          <p:cNvSpPr/>
          <p:nvPr/>
        </p:nvSpPr>
        <p:spPr>
          <a:xfrm>
            <a:off x="11411712" y="6419088"/>
            <a:ext cx="32918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67085"/>
                </a:solidFill>
              </a:rPr>
              <a:t>07</a:t>
            </a:r>
            <a:endParaRPr lang="en-US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mikhail/repos/foil-cap-theories/vampire-government/assets/generated/ai-04-failed-infectio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005840" y="256032"/>
            <a:ext cx="1014984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102A4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Неудачное заражение: каскад несовместимости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3291840" y="1627632"/>
            <a:ext cx="1316736" cy="40233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120" dirty="0">
                <a:solidFill>
                  <a:srgbClr val="245B8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нейровегетативный</a:t>
            </a:r>
            <a:endParaRPr lang="en-US" sz="1120" dirty="0"/>
          </a:p>
          <a:p>
            <a:pPr algn="ctr" indent="0" marL="0">
              <a:buNone/>
            </a:pPr>
            <a:r>
              <a:rPr lang="en-US" sz="1120" dirty="0">
                <a:solidFill>
                  <a:srgbClr val="245B8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сбой</a:t>
            </a:r>
            <a:endParaRPr lang="en-US" sz="1120" dirty="0"/>
          </a:p>
        </p:txBody>
      </p:sp>
      <p:sp>
        <p:nvSpPr>
          <p:cNvPr id="5" name="Text 2"/>
          <p:cNvSpPr/>
          <p:nvPr/>
        </p:nvSpPr>
        <p:spPr>
          <a:xfrm>
            <a:off x="3264408" y="2670048"/>
            <a:ext cx="1371600" cy="40233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120" dirty="0">
                <a:solidFill>
                  <a:srgbClr val="245B8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кардиореспираторный</a:t>
            </a:r>
            <a:endParaRPr lang="en-US" sz="1120" dirty="0"/>
          </a:p>
          <a:p>
            <a:pPr algn="ctr" indent="0" marL="0">
              <a:buNone/>
            </a:pPr>
            <a:r>
              <a:rPr lang="en-US" sz="1120" dirty="0">
                <a:solidFill>
                  <a:srgbClr val="245B8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стресс</a:t>
            </a:r>
            <a:endParaRPr lang="en-US" sz="1120" dirty="0"/>
          </a:p>
        </p:txBody>
      </p:sp>
      <p:sp>
        <p:nvSpPr>
          <p:cNvPr id="6" name="Text 3"/>
          <p:cNvSpPr/>
          <p:nvPr/>
        </p:nvSpPr>
        <p:spPr>
          <a:xfrm>
            <a:off x="3273552" y="3767328"/>
            <a:ext cx="1353312" cy="40233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245B8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абдоминальный</a:t>
            </a:r>
            <a:endParaRPr lang="en-US" sz="1100" dirty="0"/>
          </a:p>
          <a:p>
            <a:pPr algn="ctr" indent="0" marL="0">
              <a:buNone/>
            </a:pPr>
            <a:r>
              <a:rPr lang="en-US" sz="1100" dirty="0">
                <a:solidFill>
                  <a:srgbClr val="245B8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сосудистый криз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3273552" y="4873752"/>
            <a:ext cx="1353312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245B8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периферический</a:t>
            </a:r>
            <a:endParaRPr lang="en-US" sz="1100" dirty="0"/>
          </a:p>
          <a:p>
            <a:pPr algn="ctr" indent="0" marL="0">
              <a:buNone/>
            </a:pPr>
            <a:r>
              <a:rPr lang="en-US" sz="1100" dirty="0">
                <a:solidFill>
                  <a:srgbClr val="245B8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спазм</a:t>
            </a:r>
            <a:endParaRPr lang="en-US" sz="1100" dirty="0"/>
          </a:p>
        </p:txBody>
      </p:sp>
      <p:sp>
        <p:nvSpPr>
          <p:cNvPr id="8" name="Text 5"/>
          <p:cNvSpPr/>
          <p:nvPr/>
        </p:nvSpPr>
        <p:spPr>
          <a:xfrm>
            <a:off x="3273552" y="5870448"/>
            <a:ext cx="1353312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245B8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терминальное</a:t>
            </a:r>
            <a:endParaRPr lang="en-US" sz="1100" dirty="0"/>
          </a:p>
          <a:p>
            <a:pPr algn="ctr" indent="0" marL="0">
              <a:buNone/>
            </a:pPr>
            <a:r>
              <a:rPr lang="en-US" sz="1100" dirty="0">
                <a:solidFill>
                  <a:srgbClr val="245B8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истощение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6967728" y="1554480"/>
            <a:ext cx="4261104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220" b="1" dirty="0">
                <a:solidFill>
                  <a:srgbClr val="B423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генетическая и иммунная</a:t>
            </a:r>
            <a:endParaRPr lang="en-US" sz="1220" dirty="0"/>
          </a:p>
          <a:p>
            <a:pPr algn="ctr" indent="0" marL="0">
              <a:buNone/>
            </a:pPr>
            <a:r>
              <a:rPr lang="en-US" sz="1220" b="1" dirty="0">
                <a:solidFill>
                  <a:srgbClr val="B423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несовместимость</a:t>
            </a:r>
            <a:endParaRPr lang="en-US" sz="1220" dirty="0"/>
          </a:p>
        </p:txBody>
      </p:sp>
      <p:sp>
        <p:nvSpPr>
          <p:cNvPr id="10" name="Text 7"/>
          <p:cNvSpPr/>
          <p:nvPr/>
        </p:nvSpPr>
        <p:spPr>
          <a:xfrm>
            <a:off x="6967728" y="2743200"/>
            <a:ext cx="4261104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220" b="1" dirty="0">
                <a:solidFill>
                  <a:srgbClr val="B423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сосудистый перегрев</a:t>
            </a:r>
            <a:endParaRPr lang="en-US" sz="1220" dirty="0"/>
          </a:p>
          <a:p>
            <a:pPr algn="ctr" indent="0" marL="0">
              <a:buNone/>
            </a:pPr>
            <a:r>
              <a:rPr lang="en-US" sz="1220" b="1" dirty="0">
                <a:solidFill>
                  <a:srgbClr val="B423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и гиперметаболизм</a:t>
            </a:r>
            <a:endParaRPr lang="en-US" sz="1220" dirty="0"/>
          </a:p>
        </p:txBody>
      </p:sp>
      <p:sp>
        <p:nvSpPr>
          <p:cNvPr id="11" name="Text 8"/>
          <p:cNvSpPr/>
          <p:nvPr/>
        </p:nvSpPr>
        <p:spPr>
          <a:xfrm>
            <a:off x="6967728" y="3886200"/>
            <a:ext cx="4261104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220" b="1" dirty="0">
                <a:solidFill>
                  <a:srgbClr val="B423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массовый гемолиз</a:t>
            </a:r>
            <a:endParaRPr lang="en-US" sz="1220" dirty="0"/>
          </a:p>
          <a:p>
            <a:pPr algn="ctr" indent="0" marL="0">
              <a:buNone/>
            </a:pPr>
            <a:r>
              <a:rPr lang="en-US" sz="1220" b="1" dirty="0">
                <a:solidFill>
                  <a:srgbClr val="B423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и высвобождение гема</a:t>
            </a:r>
            <a:endParaRPr lang="en-US" sz="1220" dirty="0"/>
          </a:p>
        </p:txBody>
      </p:sp>
      <p:sp>
        <p:nvSpPr>
          <p:cNvPr id="12" name="Text 9"/>
          <p:cNvSpPr/>
          <p:nvPr/>
        </p:nvSpPr>
        <p:spPr>
          <a:xfrm>
            <a:off x="6967728" y="4992624"/>
            <a:ext cx="4261104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220" b="1" dirty="0">
                <a:solidFill>
                  <a:srgbClr val="B423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воспалительный каскад</a:t>
            </a:r>
            <a:endParaRPr lang="en-US" sz="1220" dirty="0"/>
          </a:p>
          <a:p>
            <a:pPr algn="ctr" indent="0" marL="0">
              <a:buNone/>
            </a:pPr>
            <a:r>
              <a:rPr lang="en-US" sz="1220" b="1" dirty="0">
                <a:solidFill>
                  <a:srgbClr val="B423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и токсическая перегрузка</a:t>
            </a:r>
            <a:endParaRPr lang="en-US" sz="1220" dirty="0"/>
          </a:p>
        </p:txBody>
      </p:sp>
      <p:sp>
        <p:nvSpPr>
          <p:cNvPr id="13" name="Text 10"/>
          <p:cNvSpPr/>
          <p:nvPr/>
        </p:nvSpPr>
        <p:spPr>
          <a:xfrm>
            <a:off x="6967728" y="6080760"/>
            <a:ext cx="4261104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220" b="1" dirty="0">
                <a:solidFill>
                  <a:srgbClr val="B423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системный коллапс</a:t>
            </a:r>
            <a:endParaRPr lang="en-US" sz="1220" dirty="0"/>
          </a:p>
          <a:p>
            <a:pPr algn="ctr" indent="0" marL="0">
              <a:buNone/>
            </a:pPr>
            <a:r>
              <a:rPr lang="en-US" sz="1220" b="1" dirty="0">
                <a:solidFill>
                  <a:srgbClr val="B423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без устойчивой адаптации</a:t>
            </a:r>
            <a:endParaRPr lang="en-US" sz="1220" dirty="0"/>
          </a:p>
        </p:txBody>
      </p:sp>
      <p:sp>
        <p:nvSpPr>
          <p:cNvPr id="14" name="Text 11"/>
          <p:cNvSpPr/>
          <p:nvPr/>
        </p:nvSpPr>
        <p:spPr>
          <a:xfrm>
            <a:off x="11411712" y="6419088"/>
            <a:ext cx="32918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67085"/>
                </a:solidFill>
              </a:rPr>
              <a:t>08</a:t>
            </a:r>
            <a:endParaRPr lang="en-US" sz="1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7F9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75488"/>
            <a:ext cx="76809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600" b="1" dirty="0">
                <a:solidFill>
                  <a:srgbClr val="102A4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Как распознать вампира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9189720" y="530352"/>
            <a:ext cx="23317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50" i="1" dirty="0">
                <a:solidFill>
                  <a:srgbClr val="245B8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Псевдонаучная реконструкция</a:t>
            </a:r>
            <a:endParaRPr lang="en-US" sz="1050" dirty="0"/>
          </a:p>
        </p:txBody>
      </p:sp>
      <p:sp>
        <p:nvSpPr>
          <p:cNvPr id="4" name="Shape 2"/>
          <p:cNvSpPr/>
          <p:nvPr/>
        </p:nvSpPr>
        <p:spPr>
          <a:xfrm>
            <a:off x="4069080" y="1417320"/>
            <a:ext cx="4069080" cy="4023360"/>
          </a:xfrm>
          <a:prstGeom prst="roundRect">
            <a:avLst>
              <a:gd name="adj" fmla="val 1136"/>
            </a:avLst>
          </a:prstGeom>
          <a:solidFill>
            <a:srgbClr val="FFFFFF"/>
          </a:solidFill>
          <a:ln w="12700">
            <a:solidFill>
              <a:srgbClr val="245B8F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4233672" y="1563624"/>
            <a:ext cx="373989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Гемозависимый фенотип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4233672" y="1892808"/>
            <a:ext cx="3739896" cy="3401568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/>
          <a:lstStyle/>
          <a:p>
            <a:pPr algn="l" indent="0" marL="0">
              <a:buNone/>
            </a:pPr>
            <a:r>
              <a:rPr lang="en-US" sz="160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Наблюдаемая форма — это не «монстр из мифа», а человек с устойчивыми физиологическими и поведенческими отклонениями, которые становятся заметны в фазах голода, отбора и социальной маскировки.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786384" y="1417320"/>
            <a:ext cx="2834640" cy="969264"/>
          </a:xfrm>
          <a:prstGeom prst="roundRect">
            <a:avLst>
              <a:gd name="adj" fmla="val 4717"/>
            </a:avLst>
          </a:prstGeom>
          <a:solidFill>
            <a:srgbClr val="FDECEC"/>
          </a:solidFill>
          <a:ln w="12700">
            <a:solidFill>
              <a:srgbClr val="B42318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950976" y="1563624"/>
            <a:ext cx="250545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Внешний маркер 1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950976" y="1892808"/>
            <a:ext cx="2505456" cy="34747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/>
          <a:lstStyle/>
          <a:p>
            <a:pPr algn="l" indent="0" marL="0">
              <a:buNone/>
            </a:pPr>
            <a:r>
              <a:rPr lang="en-US" sz="145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слегка увеличенные клыки</a:t>
            </a:r>
            <a:endParaRPr lang="en-US" sz="1450" dirty="0"/>
          </a:p>
        </p:txBody>
      </p:sp>
      <p:sp>
        <p:nvSpPr>
          <p:cNvPr id="10" name="Shape 8"/>
          <p:cNvSpPr/>
          <p:nvPr/>
        </p:nvSpPr>
        <p:spPr>
          <a:xfrm>
            <a:off x="786384" y="2578608"/>
            <a:ext cx="2834640" cy="969264"/>
          </a:xfrm>
          <a:prstGeom prst="roundRect">
            <a:avLst>
              <a:gd name="adj" fmla="val 4717"/>
            </a:avLst>
          </a:prstGeom>
          <a:solidFill>
            <a:srgbClr val="FDECEC"/>
          </a:solidFill>
          <a:ln w="12700">
            <a:solidFill>
              <a:srgbClr val="B42318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950976" y="2724912"/>
            <a:ext cx="250545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Внешний маркер 2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950976" y="3054096"/>
            <a:ext cx="2505456" cy="34747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/>
          <a:lstStyle/>
          <a:p>
            <a:pPr algn="l" indent="0" marL="0">
              <a:buNone/>
            </a:pPr>
            <a:r>
              <a:rPr lang="en-US" sz="142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медленное старение и слишком ровная кожа</a:t>
            </a:r>
            <a:endParaRPr lang="en-US" sz="1420" dirty="0"/>
          </a:p>
        </p:txBody>
      </p:sp>
      <p:sp>
        <p:nvSpPr>
          <p:cNvPr id="13" name="Shape 11"/>
          <p:cNvSpPr/>
          <p:nvPr/>
        </p:nvSpPr>
        <p:spPr>
          <a:xfrm>
            <a:off x="786384" y="3739896"/>
            <a:ext cx="2834640" cy="969264"/>
          </a:xfrm>
          <a:prstGeom prst="roundRect">
            <a:avLst>
              <a:gd name="adj" fmla="val 4717"/>
            </a:avLst>
          </a:prstGeom>
          <a:solidFill>
            <a:srgbClr val="FDECEC"/>
          </a:solidFill>
          <a:ln w="12700">
            <a:solidFill>
              <a:srgbClr val="B42318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50976" y="3886200"/>
            <a:ext cx="250545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Внешний маркер 3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950976" y="4215384"/>
            <a:ext cx="2505456" cy="34747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/>
          <a:lstStyle/>
          <a:p>
            <a:pPr algn="l" indent="0" marL="0">
              <a:buNone/>
            </a:pPr>
            <a:r>
              <a:rPr lang="en-US" sz="142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расширенный тёмный зрачок в фазе голода</a:t>
            </a:r>
            <a:endParaRPr lang="en-US" sz="1420" dirty="0"/>
          </a:p>
        </p:txBody>
      </p:sp>
      <p:sp>
        <p:nvSpPr>
          <p:cNvPr id="16" name="Shape 14"/>
          <p:cNvSpPr/>
          <p:nvPr/>
        </p:nvSpPr>
        <p:spPr>
          <a:xfrm>
            <a:off x="8531352" y="1417320"/>
            <a:ext cx="2871216" cy="969264"/>
          </a:xfrm>
          <a:prstGeom prst="roundRect">
            <a:avLst>
              <a:gd name="adj" fmla="val 4717"/>
            </a:avLst>
          </a:prstGeom>
          <a:solidFill>
            <a:srgbClr val="EAF2FB"/>
          </a:solidFill>
          <a:ln w="12700">
            <a:solidFill>
              <a:srgbClr val="245B8F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695944" y="1563624"/>
            <a:ext cx="2542032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Поведение 1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8695944" y="1892808"/>
            <a:ext cx="2542032" cy="34747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/>
          <a:lstStyle/>
          <a:p>
            <a:pPr algn="l" indent="0" marL="0">
              <a:buNone/>
            </a:pPr>
            <a:r>
              <a:rPr lang="en-US" sz="142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фиксация на крови, травмах и медицинских темах</a:t>
            </a:r>
            <a:endParaRPr lang="en-US" sz="1420" dirty="0"/>
          </a:p>
        </p:txBody>
      </p:sp>
      <p:sp>
        <p:nvSpPr>
          <p:cNvPr id="19" name="Shape 17"/>
          <p:cNvSpPr/>
          <p:nvPr/>
        </p:nvSpPr>
        <p:spPr>
          <a:xfrm>
            <a:off x="8531352" y="2578608"/>
            <a:ext cx="2871216" cy="969264"/>
          </a:xfrm>
          <a:prstGeom prst="roundRect">
            <a:avLst>
              <a:gd name="adj" fmla="val 4717"/>
            </a:avLst>
          </a:prstGeom>
          <a:solidFill>
            <a:srgbClr val="EAF2FB"/>
          </a:solidFill>
          <a:ln w="12700">
            <a:solidFill>
              <a:srgbClr val="245B8F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695944" y="2724912"/>
            <a:ext cx="2542032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Поведение 2</a:t>
            </a:r>
            <a:endParaRPr lang="en-US" sz="1600" dirty="0"/>
          </a:p>
        </p:txBody>
      </p:sp>
      <p:sp>
        <p:nvSpPr>
          <p:cNvPr id="21" name="Text 19"/>
          <p:cNvSpPr/>
          <p:nvPr/>
        </p:nvSpPr>
        <p:spPr>
          <a:xfrm>
            <a:off x="8695944" y="3054096"/>
            <a:ext cx="2542032" cy="34747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/>
          <a:lstStyle/>
          <a:p>
            <a:pPr algn="l" indent="0" marL="0">
              <a:buNone/>
            </a:pPr>
            <a:r>
              <a:rPr lang="en-US" sz="142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тяга к закрытым элитным кругам и ритуалам допуска</a:t>
            </a:r>
            <a:endParaRPr lang="en-US" sz="1420" dirty="0"/>
          </a:p>
        </p:txBody>
      </p:sp>
      <p:sp>
        <p:nvSpPr>
          <p:cNvPr id="22" name="Shape 20"/>
          <p:cNvSpPr/>
          <p:nvPr/>
        </p:nvSpPr>
        <p:spPr>
          <a:xfrm>
            <a:off x="8531352" y="3739896"/>
            <a:ext cx="2871216" cy="969264"/>
          </a:xfrm>
          <a:prstGeom prst="roundRect">
            <a:avLst>
              <a:gd name="adj" fmla="val 4717"/>
            </a:avLst>
          </a:prstGeom>
          <a:solidFill>
            <a:srgbClr val="EAF2FB"/>
          </a:solidFill>
          <a:ln w="12700">
            <a:solidFill>
              <a:srgbClr val="245B8F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8695944" y="3886200"/>
            <a:ext cx="2542032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Поведение 3</a:t>
            </a:r>
            <a:endParaRPr lang="en-US" sz="1600" dirty="0"/>
          </a:p>
        </p:txBody>
      </p:sp>
      <p:sp>
        <p:nvSpPr>
          <p:cNvPr id="24" name="Text 22"/>
          <p:cNvSpPr/>
          <p:nvPr/>
        </p:nvSpPr>
        <p:spPr>
          <a:xfrm>
            <a:off x="8695944" y="4215384"/>
            <a:ext cx="2542032" cy="34747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/>
          <a:lstStyle/>
          <a:p>
            <a:pPr algn="l" indent="0" marL="0">
              <a:buNone/>
            </a:pPr>
            <a:r>
              <a:rPr lang="en-US" sz="142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необычная дисциплина питания и контроля среды</a:t>
            </a:r>
            <a:endParaRPr lang="en-US" sz="1420" dirty="0"/>
          </a:p>
        </p:txBody>
      </p:sp>
      <p:sp>
        <p:nvSpPr>
          <p:cNvPr id="25" name="Shape 23"/>
          <p:cNvSpPr/>
          <p:nvPr/>
        </p:nvSpPr>
        <p:spPr>
          <a:xfrm>
            <a:off x="1481328" y="5623560"/>
            <a:ext cx="9144000" cy="512064"/>
          </a:xfrm>
          <a:prstGeom prst="roundRect">
            <a:avLst>
              <a:gd name="adj" fmla="val 14286"/>
            </a:avLst>
          </a:prstGeom>
          <a:solidFill>
            <a:srgbClr val="102A43"/>
          </a:solidFill>
          <a:ln w="12700">
            <a:solidFill>
              <a:srgbClr val="102A43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1554480" y="5669280"/>
            <a:ext cx="8997696" cy="42062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Один признак ничего не доказывает; показательна именно устойчивая комбинация физиологии, голода и социального поведения.</a:t>
            </a:r>
            <a:endParaRPr lang="en-US" sz="1600" dirty="0"/>
          </a:p>
        </p:txBody>
      </p:sp>
      <p:sp>
        <p:nvSpPr>
          <p:cNvPr id="27" name="Text 25"/>
          <p:cNvSpPr/>
          <p:nvPr/>
        </p:nvSpPr>
        <p:spPr>
          <a:xfrm>
            <a:off x="11411712" y="6419088"/>
            <a:ext cx="32918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67085"/>
                </a:solidFill>
              </a:rPr>
              <a:t>09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Company>Nous Research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Пищевая цепочка: от тебя до теневого правительства</dc:title>
  <dc:subject>Строгая псевдонаучная модель гемозависимой элиты</dc:subject>
  <dc:creator>Hermes Agent</dc:creator>
  <cp:lastModifiedBy>Hermes Agent</cp:lastModifiedBy>
  <cp:revision>1</cp:revision>
  <dcterms:created xsi:type="dcterms:W3CDTF">2026-06-30T12:12:26Z</dcterms:created>
  <dcterms:modified xsi:type="dcterms:W3CDTF">2026-06-30T12:12:26Z</dcterms:modified>
</cp:coreProperties>
</file>