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658368"/>
            <a:ext cx="11064240" cy="5532120"/>
          </a:xfrm>
          <a:prstGeom prst="rect">
            <a:avLst/>
          </a:prstGeom>
          <a:solidFill>
            <a:srgbClr val="1E1215">
              <a:alpha val="90000"/>
            </a:srgbClr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914400" y="1051560"/>
            <a:ext cx="676656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Пищевая цепочка:</a:t>
            </a:r>
            <a:endParaRPr lang="en-US" sz="2600" dirty="0"/>
          </a:p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от тебя до теневого правительства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950976" y="2761488"/>
            <a:ext cx="64922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i="1" dirty="0">
                <a:solidFill>
                  <a:srgbClr val="F5E6D3"/>
                </a:solidFill>
              </a:rPr>
              <a:t>Расширенная версия: типы вампиров,</a:t>
            </a:r>
            <a:endParaRPr lang="en-US" sz="1800" dirty="0"/>
          </a:p>
          <a:p>
            <a:pPr indent="0" marL="0">
              <a:buNone/>
            </a:pPr>
            <a:r>
              <a:rPr lang="en-US" sz="1800" i="1" dirty="0">
                <a:solidFill>
                  <a:srgbClr val="F5E6D3"/>
                </a:solidFill>
              </a:rPr>
              <a:t>качественная кровь и скрытый рынок доноров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950976" y="3703320"/>
            <a:ext cx="43891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DCCDC0"/>
                </a:solidFill>
              </a:rPr>
              <a:t>Клуб шапочек из фольги</a:t>
            </a:r>
            <a:endParaRPr lang="en-US" sz="1600" dirty="0"/>
          </a:p>
          <a:p>
            <a:pPr indent="0" marL="0">
              <a:buNone/>
            </a:pPr>
            <a:r>
              <a:rPr lang="en-US" sz="1600" dirty="0">
                <a:solidFill>
                  <a:srgbClr val="DCCDC0"/>
                </a:solidFill>
              </a:rPr>
              <a:t>Псевдонаучный доклад в академическом стиле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7936992" y="1051560"/>
            <a:ext cx="2788920" cy="2788920"/>
          </a:xfrm>
          <a:prstGeom prst="ellipse">
            <a:avLst/>
          </a:prstGeom>
          <a:solidFill>
            <a:srgbClr val="4A1018"/>
          </a:solidFill>
          <a:ln w="12700">
            <a:solidFill>
              <a:srgbClr val="C7A56A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577072" y="197510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FFFFFF"/>
                </a:solidFill>
              </a:rPr>
              <a:t>Гемарх</a:t>
            </a:r>
            <a:endParaRPr lang="en-US" sz="2100" dirty="0"/>
          </a:p>
        </p:txBody>
      </p:sp>
      <p:sp>
        <p:nvSpPr>
          <p:cNvPr id="8" name="Shape 6"/>
          <p:cNvSpPr/>
          <p:nvPr/>
        </p:nvSpPr>
        <p:spPr>
          <a:xfrm>
            <a:off x="8183880" y="4041648"/>
            <a:ext cx="2286000" cy="457200"/>
          </a:xfrm>
          <a:prstGeom prst="chevron">
            <a:avLst/>
          </a:prstGeom>
          <a:solidFill>
            <a:srgbClr val="C7A56A"/>
          </a:solidFill>
          <a:ln w="12700">
            <a:solidFill>
              <a:srgbClr val="C7A56A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7424928" y="4626864"/>
            <a:ext cx="3840480" cy="960120"/>
          </a:xfrm>
          <a:prstGeom prst="ellipse">
            <a:avLst/>
          </a:prstGeom>
          <a:solidFill>
            <a:srgbClr val="A42A37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790688" y="4882896"/>
            <a:ext cx="315468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dirty="0">
                <a:solidFill>
                  <a:srgbClr val="FFFFFF"/>
                </a:solidFill>
              </a:rPr>
              <a:t>Человечество как</a:t>
            </a:r>
            <a:endParaRPr lang="en-US" sz="1700" dirty="0"/>
          </a:p>
          <a:p>
            <a:pPr algn="ctr" indent="0" marL="0">
              <a:buNone/>
            </a:pPr>
            <a:r>
              <a:rPr lang="en-US" sz="1700" dirty="0">
                <a:solidFill>
                  <a:srgbClr val="FFFFFF"/>
                </a:solidFill>
              </a:rPr>
              <a:t>кормовая база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01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Тайный рынок доноров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pic>
        <p:nvPicPr>
          <p:cNvPr id="5" name="Image 0" descr="/home/mikhail/repos/foil-cap-theories/vampire-government/assets/hidden-donor-market.sv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85800" y="1234440"/>
            <a:ext cx="6400800" cy="48006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333488" y="1572768"/>
            <a:ext cx="3840480" cy="32004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частные клиники и биобанки;</a:t>
            </a:r>
            <a:endParaRPr lang="en-US" sz="1700" dirty="0"/>
          </a:p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элитные школы и клубы как фильтр линий;</a:t>
            </a:r>
            <a:endParaRPr lang="en-US" sz="1700" dirty="0"/>
          </a:p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донорские дома и закрытые фонды наблюдения;</a:t>
            </a:r>
            <a:endParaRPr lang="en-US" sz="1700" dirty="0"/>
          </a:p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качество важнее объёма.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594360" y="5440680"/>
            <a:ext cx="1097280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31520" y="5568696"/>
            <a:ext cx="10698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i="1" dirty="0">
                <a:solidFill>
                  <a:srgbClr val="FFFFFF"/>
                </a:solidFill>
              </a:rPr>
              <a:t>Настоящая роскошь для гемархов — не золото, а доступ к правильно отсортированным живым донорам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Почему захват власти рационален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868680" y="1554480"/>
            <a:ext cx="4937760" cy="33832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обеспечить безопасный доступ к крови;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скрыть своё существование;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предотвратить объединение большинства;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сортировать кровь по качеству;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контролировать внутреннюю иерархию.</a:t>
            </a:r>
            <a:endParaRPr lang="en-US" sz="1800" dirty="0"/>
          </a:p>
        </p:txBody>
      </p:sp>
      <p:sp>
        <p:nvSpPr>
          <p:cNvPr id="6" name="Shape 4"/>
          <p:cNvSpPr/>
          <p:nvPr/>
        </p:nvSpPr>
        <p:spPr>
          <a:xfrm>
            <a:off x="6492240" y="1691640"/>
            <a:ext cx="4480560" cy="2651760"/>
          </a:xfrm>
          <a:prstGeom prst="roundRect">
            <a:avLst>
              <a:gd name="adj" fmla="val 2069"/>
            </a:avLst>
          </a:prstGeom>
          <a:solidFill>
            <a:srgbClr val="FFF8F2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656832" y="1837944"/>
            <a:ext cx="415137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Следствие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6656832" y="2167128"/>
            <a:ext cx="4151376" cy="20116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Государства, банки, элитная медицина, спецслужбы и закрытые клубы превращаются в элементы единой экосистемы биологического снабжения.</a:t>
            </a:r>
            <a:endParaRPr lang="en-US" sz="1460" dirty="0"/>
          </a:p>
        </p:txBody>
      </p:sp>
      <p:sp>
        <p:nvSpPr>
          <p:cNvPr id="9" name="Shape 7"/>
          <p:cNvSpPr/>
          <p:nvPr/>
        </p:nvSpPr>
        <p:spPr>
          <a:xfrm>
            <a:off x="822960" y="5349240"/>
            <a:ext cx="1042416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60120" y="5477256"/>
            <a:ext cx="10149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300" b="1" i="1" dirty="0">
                <a:solidFill>
                  <a:srgbClr val="FFFFFF"/>
                </a:solidFill>
              </a:rPr>
              <a:t>Власть здесь не цель, а технология питания</a:t>
            </a:r>
            <a:endParaRPr lang="en-US" sz="2300" dirty="0"/>
          </a:p>
        </p:txBody>
      </p:sp>
      <p:sp>
        <p:nvSpPr>
          <p:cNvPr id="11" name="Text 9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Кровь как валюта и инструмент подчинения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822960" y="1417320"/>
            <a:ext cx="3383280" cy="3474720"/>
          </a:xfrm>
          <a:prstGeom prst="roundRect">
            <a:avLst>
              <a:gd name="adj" fmla="val 1622"/>
            </a:avLst>
          </a:prstGeom>
          <a:solidFill>
            <a:srgbClr val="FFF8F2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7552" y="1563624"/>
            <a:ext cx="305409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Низшие носители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987552" y="1892808"/>
            <a:ext cx="3054096" cy="2834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Если молодой вампир долго питается плохой кровью или суррогатами, он теряет контроль, становится заметнее и опаснее для конспирации.</a:t>
            </a:r>
            <a:endParaRPr lang="en-US" sz="1460" dirty="0"/>
          </a:p>
        </p:txBody>
      </p:sp>
      <p:sp>
        <p:nvSpPr>
          <p:cNvPr id="8" name="Shape 6"/>
          <p:cNvSpPr/>
          <p:nvPr/>
        </p:nvSpPr>
        <p:spPr>
          <a:xfrm>
            <a:off x="4389120" y="1417320"/>
            <a:ext cx="3383280" cy="3474720"/>
          </a:xfrm>
          <a:prstGeom prst="roundRect">
            <a:avLst>
              <a:gd name="adj" fmla="val 1622"/>
            </a:avLst>
          </a:prstGeom>
          <a:solidFill>
            <a:srgbClr val="FFF8F2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553712" y="1563624"/>
            <a:ext cx="305409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Вампирическая бюрократия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4553712" y="1892808"/>
            <a:ext cx="3054096" cy="2834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Кураторы и снабженцы распределяют доступ к качественному ресурсу, удерживая периферию от распада и самовольства.</a:t>
            </a:r>
            <a:endParaRPr lang="en-US" sz="1460" dirty="0"/>
          </a:p>
        </p:txBody>
      </p:sp>
      <p:sp>
        <p:nvSpPr>
          <p:cNvPr id="11" name="Shape 9"/>
          <p:cNvSpPr/>
          <p:nvPr/>
        </p:nvSpPr>
        <p:spPr>
          <a:xfrm>
            <a:off x="7955280" y="1417320"/>
            <a:ext cx="3291840" cy="3474720"/>
          </a:xfrm>
          <a:prstGeom prst="roundRect">
            <a:avLst>
              <a:gd name="adj" fmla="val 1667"/>
            </a:avLst>
          </a:prstGeom>
          <a:solidFill>
            <a:srgbClr val="FFF8F2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8119872" y="1563624"/>
            <a:ext cx="29626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Гемархи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8119872" y="1892808"/>
            <a:ext cx="2962656" cy="2834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Древняя верхушка удерживает касту через монополию на лучший донорский материал и кризисные резервы.</a:t>
            </a:r>
            <a:endParaRPr lang="en-US" sz="1460" dirty="0"/>
          </a:p>
        </p:txBody>
      </p:sp>
      <p:sp>
        <p:nvSpPr>
          <p:cNvPr id="14" name="Shape 12"/>
          <p:cNvSpPr/>
          <p:nvPr/>
        </p:nvSpPr>
        <p:spPr>
          <a:xfrm>
            <a:off x="594360" y="5440680"/>
            <a:ext cx="1097280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31520" y="5568696"/>
            <a:ext cx="10698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i="1" dirty="0">
                <a:solidFill>
                  <a:srgbClr val="FFFFFF"/>
                </a:solidFill>
              </a:rPr>
              <a:t>Кровь внутри системы — это одновременно пища, валюта и инструмент подчинения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Геополитика кормовых зон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822960" y="1737360"/>
            <a:ext cx="4572000" cy="1417320"/>
          </a:xfrm>
          <a:prstGeom prst="roundRect">
            <a:avLst>
              <a:gd name="adj" fmla="val 3871"/>
            </a:avLst>
          </a:prstGeom>
          <a:solidFill>
            <a:srgbClr val="FFF8F2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7552" y="1883664"/>
            <a:ext cx="424281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Резервуары населения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987552" y="2212848"/>
            <a:ext cx="4242816" cy="7772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плотные и управляемые регионы</a:t>
            </a:r>
            <a:endParaRPr lang="en-US" sz="1460" dirty="0"/>
          </a:p>
        </p:txBody>
      </p:sp>
      <p:sp>
        <p:nvSpPr>
          <p:cNvPr id="8" name="Shape 6"/>
          <p:cNvSpPr/>
          <p:nvPr/>
        </p:nvSpPr>
        <p:spPr>
          <a:xfrm>
            <a:off x="6263640" y="1737360"/>
            <a:ext cx="4572000" cy="1417320"/>
          </a:xfrm>
          <a:prstGeom prst="roundRect">
            <a:avLst>
              <a:gd name="adj" fmla="val 3871"/>
            </a:avLst>
          </a:prstGeom>
          <a:solidFill>
            <a:srgbClr val="FFF8F2"/>
          </a:solidFill>
          <a:ln w="12700">
            <a:solidFill>
              <a:srgbClr val="C7A56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428232" y="1883664"/>
            <a:ext cx="424281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Транспортные коридоры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6428232" y="2212848"/>
            <a:ext cx="4242816" cy="7772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маршруты людей и биоресурсов</a:t>
            </a:r>
            <a:endParaRPr lang="en-US" sz="1460" dirty="0"/>
          </a:p>
        </p:txBody>
      </p:sp>
      <p:sp>
        <p:nvSpPr>
          <p:cNvPr id="11" name="Shape 9"/>
          <p:cNvSpPr/>
          <p:nvPr/>
        </p:nvSpPr>
        <p:spPr>
          <a:xfrm>
            <a:off x="822960" y="3749040"/>
            <a:ext cx="4572000" cy="1417320"/>
          </a:xfrm>
          <a:prstGeom prst="roundRect">
            <a:avLst>
              <a:gd name="adj" fmla="val 3871"/>
            </a:avLst>
          </a:prstGeom>
          <a:solidFill>
            <a:srgbClr val="FFF8F2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987552" y="3895344"/>
            <a:ext cx="424281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Убежища элиты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987552" y="4224528"/>
            <a:ext cx="4242816" cy="7772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безопасные территории древних династий</a:t>
            </a:r>
            <a:endParaRPr lang="en-US" sz="1460" dirty="0"/>
          </a:p>
        </p:txBody>
      </p:sp>
      <p:sp>
        <p:nvSpPr>
          <p:cNvPr id="14" name="Shape 12"/>
          <p:cNvSpPr/>
          <p:nvPr/>
        </p:nvSpPr>
        <p:spPr>
          <a:xfrm>
            <a:off x="6263640" y="3749040"/>
            <a:ext cx="4572000" cy="1417320"/>
          </a:xfrm>
          <a:prstGeom prst="roundRect">
            <a:avLst>
              <a:gd name="adj" fmla="val 3871"/>
            </a:avLst>
          </a:prstGeom>
          <a:solidFill>
            <a:srgbClr val="FFF8F2"/>
          </a:solidFill>
          <a:ln w="12700">
            <a:solidFill>
              <a:srgbClr val="C7A56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28232" y="3895344"/>
            <a:ext cx="424281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Экспериментальные полигоны</a:t>
            </a:r>
            <a:endParaRPr lang="en-US" sz="1700" dirty="0"/>
          </a:p>
        </p:txBody>
      </p:sp>
      <p:sp>
        <p:nvSpPr>
          <p:cNvPr id="16" name="Text 14"/>
          <p:cNvSpPr/>
          <p:nvPr/>
        </p:nvSpPr>
        <p:spPr>
          <a:xfrm>
            <a:off x="6428232" y="4224528"/>
            <a:ext cx="4242816" cy="7772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пространства селекции и наблюдения</a:t>
            </a:r>
            <a:endParaRPr lang="en-US" sz="1460" dirty="0"/>
          </a:p>
        </p:txBody>
      </p:sp>
      <p:sp>
        <p:nvSpPr>
          <p:cNvPr id="17" name="Shape 15"/>
          <p:cNvSpPr/>
          <p:nvPr/>
        </p:nvSpPr>
        <p:spPr>
          <a:xfrm>
            <a:off x="822960" y="5715000"/>
            <a:ext cx="1042416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960120" y="5843016"/>
            <a:ext cx="10149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i="1" dirty="0">
                <a:solidFill>
                  <a:srgbClr val="FFFFFF"/>
                </a:solidFill>
              </a:rPr>
              <a:t>Геополитика = распределение кормовых контуров</a:t>
            </a:r>
            <a:endParaRPr lang="en-US" sz="2200" dirty="0"/>
          </a:p>
        </p:txBody>
      </p:sp>
      <p:sp>
        <p:nvSpPr>
          <p:cNvPr id="19" name="Text 17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13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Пищевая цепочка: от тебя до теневого правительства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256032" y="2331720"/>
            <a:ext cx="2057400" cy="1417320"/>
          </a:xfrm>
          <a:prstGeom prst="roundRect">
            <a:avLst>
              <a:gd name="adj" fmla="val 3871"/>
            </a:avLst>
          </a:prstGeom>
          <a:solidFill>
            <a:srgbClr val="FBF3EB"/>
          </a:solidFill>
          <a:ln w="12700">
            <a:solidFill>
              <a:srgbClr val="C7A56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393192" y="2578608"/>
            <a:ext cx="17830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Ты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365760" y="2907792"/>
            <a:ext cx="183794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380" dirty="0">
                <a:solidFill>
                  <a:srgbClr val="24181A"/>
                </a:solidFill>
              </a:rPr>
              <a:t>исходный биоресурс</a:t>
            </a:r>
            <a:endParaRPr lang="en-US" sz="1380" dirty="0"/>
          </a:p>
        </p:txBody>
      </p:sp>
      <p:sp>
        <p:nvSpPr>
          <p:cNvPr id="8" name="Shape 6"/>
          <p:cNvSpPr/>
          <p:nvPr/>
        </p:nvSpPr>
        <p:spPr>
          <a:xfrm>
            <a:off x="2386584" y="2743200"/>
            <a:ext cx="384048" cy="329184"/>
          </a:xfrm>
          <a:prstGeom prst="chevron">
            <a:avLst/>
          </a:prstGeom>
          <a:solidFill>
            <a:srgbClr val="A42A37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816352" y="2331720"/>
            <a:ext cx="2057400" cy="1417320"/>
          </a:xfrm>
          <a:prstGeom prst="roundRect">
            <a:avLst>
              <a:gd name="adj" fmla="val 3871"/>
            </a:avLst>
          </a:prstGeom>
          <a:solidFill>
            <a:srgbClr val="FBF3EB"/>
          </a:solidFill>
          <a:ln w="12700">
            <a:solidFill>
              <a:srgbClr val="C7A56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953512" y="2578608"/>
            <a:ext cx="17830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Сортировка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2926080" y="2907792"/>
            <a:ext cx="183794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380" dirty="0">
                <a:solidFill>
                  <a:srgbClr val="24181A"/>
                </a:solidFill>
              </a:rPr>
              <a:t>биометрия и скрининг</a:t>
            </a:r>
            <a:endParaRPr lang="en-US" sz="1380" dirty="0"/>
          </a:p>
        </p:txBody>
      </p:sp>
      <p:sp>
        <p:nvSpPr>
          <p:cNvPr id="12" name="Shape 10"/>
          <p:cNvSpPr/>
          <p:nvPr/>
        </p:nvSpPr>
        <p:spPr>
          <a:xfrm>
            <a:off x="4946904" y="2743200"/>
            <a:ext cx="384048" cy="329184"/>
          </a:xfrm>
          <a:prstGeom prst="chevron">
            <a:avLst/>
          </a:prstGeom>
          <a:solidFill>
            <a:srgbClr val="A42A37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5376672" y="2331720"/>
            <a:ext cx="2286000" cy="1417320"/>
          </a:xfrm>
          <a:prstGeom prst="roundRect">
            <a:avLst>
              <a:gd name="adj" fmla="val 3871"/>
            </a:avLst>
          </a:prstGeom>
          <a:solidFill>
            <a:srgbClr val="FBF3EB"/>
          </a:solidFill>
          <a:ln w="12700">
            <a:solidFill>
              <a:srgbClr val="C7A56A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513832" y="2578608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Рынок качества</a:t>
            </a:r>
            <a:endParaRPr lang="en-US" sz="1700" dirty="0"/>
          </a:p>
        </p:txBody>
      </p:sp>
      <p:sp>
        <p:nvSpPr>
          <p:cNvPr id="15" name="Text 13"/>
          <p:cNvSpPr/>
          <p:nvPr/>
        </p:nvSpPr>
        <p:spPr>
          <a:xfrm>
            <a:off x="5486400" y="2907792"/>
            <a:ext cx="206654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380" dirty="0">
                <a:solidFill>
                  <a:srgbClr val="24181A"/>
                </a:solidFill>
              </a:rPr>
              <a:t>редкие и элитные доноры</a:t>
            </a:r>
            <a:endParaRPr lang="en-US" sz="1380" dirty="0"/>
          </a:p>
        </p:txBody>
      </p:sp>
      <p:sp>
        <p:nvSpPr>
          <p:cNvPr id="16" name="Shape 14"/>
          <p:cNvSpPr/>
          <p:nvPr/>
        </p:nvSpPr>
        <p:spPr>
          <a:xfrm>
            <a:off x="7735824" y="2743200"/>
            <a:ext cx="384048" cy="329184"/>
          </a:xfrm>
          <a:prstGeom prst="chevron">
            <a:avLst/>
          </a:prstGeom>
          <a:solidFill>
            <a:srgbClr val="A42A37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8165592" y="2331720"/>
            <a:ext cx="2057400" cy="1417320"/>
          </a:xfrm>
          <a:prstGeom prst="roundRect">
            <a:avLst>
              <a:gd name="adj" fmla="val 3871"/>
            </a:avLst>
          </a:prstGeom>
          <a:solidFill>
            <a:srgbClr val="FBF3EB"/>
          </a:solidFill>
          <a:ln w="12700">
            <a:solidFill>
              <a:srgbClr val="C7A56A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302752" y="2578608"/>
            <a:ext cx="17830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Скрытая логистика</a:t>
            </a:r>
            <a:endParaRPr lang="en-US" sz="1700" dirty="0"/>
          </a:p>
        </p:txBody>
      </p:sp>
      <p:sp>
        <p:nvSpPr>
          <p:cNvPr id="19" name="Text 17"/>
          <p:cNvSpPr/>
          <p:nvPr/>
        </p:nvSpPr>
        <p:spPr>
          <a:xfrm>
            <a:off x="8275320" y="2907792"/>
            <a:ext cx="183794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380" dirty="0">
                <a:solidFill>
                  <a:srgbClr val="24181A"/>
                </a:solidFill>
              </a:rPr>
              <a:t>кровь, данные, доступ</a:t>
            </a:r>
            <a:endParaRPr lang="en-US" sz="1380" dirty="0"/>
          </a:p>
        </p:txBody>
      </p:sp>
      <p:sp>
        <p:nvSpPr>
          <p:cNvPr id="20" name="Shape 18"/>
          <p:cNvSpPr/>
          <p:nvPr/>
        </p:nvSpPr>
        <p:spPr>
          <a:xfrm>
            <a:off x="10296144" y="2743200"/>
            <a:ext cx="384048" cy="329184"/>
          </a:xfrm>
          <a:prstGeom prst="chevron">
            <a:avLst/>
          </a:prstGeom>
          <a:solidFill>
            <a:srgbClr val="A42A37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10725912" y="2331720"/>
            <a:ext cx="2057400" cy="1417320"/>
          </a:xfrm>
          <a:prstGeom prst="roundRect">
            <a:avLst>
              <a:gd name="adj" fmla="val 3871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10863072" y="2578608"/>
            <a:ext cx="17830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FFFFFF"/>
                </a:solidFill>
              </a:rPr>
              <a:t>Гемархи</a:t>
            </a:r>
            <a:endParaRPr lang="en-US" sz="1700" dirty="0"/>
          </a:p>
        </p:txBody>
      </p:sp>
      <p:sp>
        <p:nvSpPr>
          <p:cNvPr id="23" name="Text 21"/>
          <p:cNvSpPr/>
          <p:nvPr/>
        </p:nvSpPr>
        <p:spPr>
          <a:xfrm>
            <a:off x="10835640" y="2907792"/>
            <a:ext cx="183794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380" dirty="0">
                <a:solidFill>
                  <a:srgbClr val="FFFFFF"/>
                </a:solidFill>
              </a:rPr>
              <a:t>верхушка спроса и власти</a:t>
            </a:r>
            <a:endParaRPr lang="en-US" sz="1380" dirty="0"/>
          </a:p>
        </p:txBody>
      </p:sp>
      <p:sp>
        <p:nvSpPr>
          <p:cNvPr id="24" name="Shape 22"/>
          <p:cNvSpPr/>
          <p:nvPr/>
        </p:nvSpPr>
        <p:spPr>
          <a:xfrm>
            <a:off x="685800" y="5166360"/>
            <a:ext cx="1078992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822960" y="5294376"/>
            <a:ext cx="10515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i="1" dirty="0">
                <a:solidFill>
                  <a:srgbClr val="FFFFFF"/>
                </a:solidFill>
              </a:rPr>
              <a:t>Человек включён в систему не как гражданин, а как элемент глобальной донорской инфраструктуры</a:t>
            </a:r>
            <a:endParaRPr lang="en-US" sz="1800" dirty="0"/>
          </a:p>
        </p:txBody>
      </p:sp>
      <p:sp>
        <p:nvSpPr>
          <p:cNvPr id="26" name="Text 24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14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30B0D"/>
          </a:solidFill>
          <a:ln w="12700">
            <a:solidFill>
              <a:srgbClr val="130B0D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" y="82296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Вывод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41248" y="1508760"/>
            <a:ext cx="7040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i="1" dirty="0">
                <a:solidFill>
                  <a:srgbClr val="F5E6D3"/>
                </a:solidFill>
              </a:rPr>
              <a:t>Финальная формула псевдонаучной модели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868680" y="1828800"/>
            <a:ext cx="7452360" cy="17373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F5E6D3"/>
                </a:solidFill>
              </a:rPr>
              <a:t>Если теория верна, вершина мировой политики — это не кабинет и не трон, а хорошо организованная столовая премиум-класса, где человечество давно числится в меню.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8366760" y="1463040"/>
            <a:ext cx="2606040" cy="3108960"/>
          </a:xfrm>
          <a:prstGeom prst="roundRect">
            <a:avLst>
              <a:gd name="adj" fmla="val 2807"/>
            </a:avLst>
          </a:prstGeom>
          <a:solidFill>
            <a:srgbClr val="2A1419"/>
          </a:solidFill>
          <a:ln w="12700">
            <a:solidFill>
              <a:srgbClr val="C7A56A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887968" y="1828800"/>
            <a:ext cx="1600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</a:rPr>
              <a:t>Ключевые</a:t>
            </a:r>
            <a:endParaRPr lang="en-US" sz="2000" dirty="0"/>
          </a:p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</a:rPr>
              <a:t>формулы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8641080" y="2651760"/>
            <a:ext cx="2057400" cy="11430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550" dirty="0">
                <a:solidFill>
                  <a:srgbClr val="F5E6D3"/>
                </a:solidFill>
              </a:rPr>
              <a:t>• власть = кормовая логистика</a:t>
            </a:r>
            <a:endParaRPr lang="en-US" sz="1550" dirty="0"/>
          </a:p>
          <a:p>
            <a:pPr indent="0" marL="0">
              <a:buNone/>
            </a:pPr>
            <a:r>
              <a:rPr lang="en-US" sz="1550" dirty="0">
                <a:solidFill>
                  <a:srgbClr val="F5E6D3"/>
                </a:solidFill>
              </a:rPr>
              <a:t>• кровь = валюта</a:t>
            </a:r>
            <a:endParaRPr lang="en-US" sz="1550" dirty="0"/>
          </a:p>
          <a:p>
            <a:pPr indent="0" marL="0">
              <a:buNone/>
            </a:pPr>
            <a:r>
              <a:rPr lang="en-US" sz="1550" dirty="0">
                <a:solidFill>
                  <a:srgbClr val="F5E6D3"/>
                </a:solidFill>
              </a:rPr>
              <a:t>• элита скрывает не власть, а рацион</a:t>
            </a:r>
            <a:endParaRPr lang="en-US" sz="1550" dirty="0"/>
          </a:p>
        </p:txBody>
      </p:sp>
      <p:sp>
        <p:nvSpPr>
          <p:cNvPr id="9" name="Text 7"/>
          <p:cNvSpPr/>
          <p:nvPr/>
        </p:nvSpPr>
        <p:spPr>
          <a:xfrm>
            <a:off x="914400" y="5897880"/>
            <a:ext cx="6766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D2B8A5"/>
                </a:solidFill>
              </a:rPr>
              <a:t>Жанр: академически поданная псевдонаука для клуба шапочек из фольги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15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Гипотеза исследования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804672" y="1417320"/>
            <a:ext cx="4892040" cy="1965960"/>
          </a:xfrm>
          <a:prstGeom prst="roundRect">
            <a:avLst>
              <a:gd name="adj" fmla="val 2791"/>
            </a:avLst>
          </a:prstGeom>
          <a:solidFill>
            <a:srgbClr val="FFF8F2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69264" y="1563624"/>
            <a:ext cx="45628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Базовая идея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969264" y="1892808"/>
            <a:ext cx="4562856" cy="1325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Теневое правительство — это не просто политическая сеть, а долгоживущая гемозависимая каста, превратившая власть в механизм стабильного питания.</a:t>
            </a:r>
            <a:endParaRPr lang="en-US" sz="1460" dirty="0"/>
          </a:p>
        </p:txBody>
      </p:sp>
      <p:sp>
        <p:nvSpPr>
          <p:cNvPr id="8" name="Text 6"/>
          <p:cNvSpPr/>
          <p:nvPr/>
        </p:nvSpPr>
        <p:spPr>
          <a:xfrm>
            <a:off x="6446520" y="1572768"/>
            <a:ext cx="4572000" cy="32918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вирусное происхождение касты;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долголетие как источник стратегического преимущества;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кровь как ресурс, валюта и предмет селекции;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власть как надстройка над пищевой цепочкой.</a:t>
            </a:r>
            <a:endParaRPr lang="en-US" sz="1800" dirty="0"/>
          </a:p>
        </p:txBody>
      </p:sp>
      <p:sp>
        <p:nvSpPr>
          <p:cNvPr id="9" name="Shape 7"/>
          <p:cNvSpPr/>
          <p:nvPr/>
        </p:nvSpPr>
        <p:spPr>
          <a:xfrm>
            <a:off x="822960" y="5303520"/>
            <a:ext cx="1042416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60120" y="5431536"/>
            <a:ext cx="10149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100" b="1" i="1" dirty="0">
                <a:solidFill>
                  <a:srgbClr val="FFFFFF"/>
                </a:solidFill>
              </a:rPr>
              <a:t>Ключевая формула: власть = контроль кормовой инфраструктуры</a:t>
            </a:r>
            <a:endParaRPr lang="en-US" sz="2100" dirty="0"/>
          </a:p>
        </p:txBody>
      </p:sp>
      <p:sp>
        <p:nvSpPr>
          <p:cNvPr id="11" name="Text 9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Sanguis Noctis Virus (SNV-12)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804672" y="1554480"/>
            <a:ext cx="4572000" cy="34747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латентная вирус-индуцированная вампиризация;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хроническая антропогематофагия;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гемозависимый постчеловеческий синдром;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обратимая фототолерантность после кормления.</a:t>
            </a:r>
            <a:endParaRPr lang="en-US" sz="1800" dirty="0"/>
          </a:p>
        </p:txBody>
      </p:sp>
      <p:sp>
        <p:nvSpPr>
          <p:cNvPr id="6" name="Shape 4"/>
          <p:cNvSpPr/>
          <p:nvPr/>
        </p:nvSpPr>
        <p:spPr>
          <a:xfrm>
            <a:off x="6217920" y="1417320"/>
            <a:ext cx="4846320" cy="3566160"/>
          </a:xfrm>
          <a:prstGeom prst="roundRect">
            <a:avLst>
              <a:gd name="adj" fmla="val 1538"/>
            </a:avLst>
          </a:prstGeom>
          <a:solidFill>
            <a:srgbClr val="FFF8F2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382512" y="1563624"/>
            <a:ext cx="451713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Ключевые эффекты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6382512" y="1892808"/>
            <a:ext cx="4517136" cy="29260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SNV-12 не делает человека мистическим существом мгновенно. Он перестраивает обменные пути, усиливает регенерацию, замедляет старение и формирует зависимость от человеческой крови как от носителя редких сигнальных молекул.</a:t>
            </a:r>
            <a:endParaRPr lang="en-US" sz="1460" dirty="0"/>
          </a:p>
        </p:txBody>
      </p:sp>
      <p:sp>
        <p:nvSpPr>
          <p:cNvPr id="9" name="Shape 7"/>
          <p:cNvSpPr/>
          <p:nvPr/>
        </p:nvSpPr>
        <p:spPr>
          <a:xfrm>
            <a:off x="822960" y="5303520"/>
            <a:ext cx="10424160" cy="548640"/>
          </a:xfrm>
          <a:prstGeom prst="roundRect">
            <a:avLst>
              <a:gd name="adj" fmla="val 8333"/>
            </a:avLst>
          </a:prstGeom>
          <a:solidFill>
            <a:srgbClr val="A42A37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60120" y="5431536"/>
            <a:ext cx="10149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100" b="1" i="1" dirty="0">
                <a:solidFill>
                  <a:srgbClr val="FFFFFF"/>
                </a:solidFill>
              </a:rPr>
              <a:t>Вампиризм здесь — не проклятие, а вирусная адаптация</a:t>
            </a:r>
            <a:endParaRPr lang="en-US" sz="2100" dirty="0"/>
          </a:p>
        </p:txBody>
      </p:sp>
      <p:sp>
        <p:nvSpPr>
          <p:cNvPr id="11" name="Text 9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Почему именно XII-XIV века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822960" y="118872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dirty="0">
                <a:solidFill>
                  <a:srgbClr val="24181A"/>
                </a:solidFill>
              </a:rPr>
              <a:t>Средневековье создаёт идеальную среду для скрытого патогена.</a:t>
            </a:r>
            <a:endParaRPr lang="en-US" sz="2100" dirty="0"/>
          </a:p>
        </p:txBody>
      </p:sp>
      <p:sp>
        <p:nvSpPr>
          <p:cNvPr id="6" name="Shape 4"/>
          <p:cNvSpPr/>
          <p:nvPr/>
        </p:nvSpPr>
        <p:spPr>
          <a:xfrm>
            <a:off x="960120" y="3246120"/>
            <a:ext cx="9966960" cy="0"/>
          </a:xfrm>
          <a:prstGeom prst="line">
            <a:avLst/>
          </a:prstGeom>
          <a:noFill/>
          <a:ln w="12700">
            <a:solidFill>
              <a:srgbClr val="A42A37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097280" y="3035808"/>
            <a:ext cx="438912" cy="438912"/>
          </a:xfrm>
          <a:prstGeom prst="ellipse">
            <a:avLst/>
          </a:prstGeom>
          <a:solidFill>
            <a:srgbClr val="C7A56A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50976" y="2359152"/>
            <a:ext cx="914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7A1623"/>
                </a:solidFill>
              </a:rPr>
              <a:t>XII век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713232" y="3703320"/>
            <a:ext cx="141732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24181A"/>
                </a:solidFill>
              </a:rPr>
              <a:t>войны и миграции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3703320" y="3035808"/>
            <a:ext cx="438912" cy="438912"/>
          </a:xfrm>
          <a:prstGeom prst="ellipse">
            <a:avLst/>
          </a:prstGeom>
          <a:solidFill>
            <a:srgbClr val="C7A56A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557016" y="2359152"/>
            <a:ext cx="914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7A1623"/>
                </a:solidFill>
              </a:rPr>
              <a:t>XIII век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3319272" y="3703320"/>
            <a:ext cx="141732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24181A"/>
                </a:solidFill>
              </a:rPr>
              <a:t>скученность и слабая медицина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6309360" y="3035808"/>
            <a:ext cx="438912" cy="438912"/>
          </a:xfrm>
          <a:prstGeom prst="ellipse">
            <a:avLst/>
          </a:prstGeom>
          <a:solidFill>
            <a:srgbClr val="C7A56A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163056" y="2359152"/>
            <a:ext cx="914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7A1623"/>
                </a:solidFill>
              </a:rPr>
              <a:t>XIV век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5925312" y="3703320"/>
            <a:ext cx="141732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24181A"/>
                </a:solidFill>
              </a:rPr>
              <a:t>эпидемии и массовая смертность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8915400" y="3035808"/>
            <a:ext cx="438912" cy="438912"/>
          </a:xfrm>
          <a:prstGeom prst="ellipse">
            <a:avLst/>
          </a:prstGeom>
          <a:solidFill>
            <a:srgbClr val="C7A56A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8769096" y="2359152"/>
            <a:ext cx="914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7A1623"/>
                </a:solidFill>
              </a:rPr>
              <a:t>После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8531352" y="3703320"/>
            <a:ext cx="141732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24181A"/>
                </a:solidFill>
              </a:rPr>
              <a:t>легенды о ночных аристократах</a:t>
            </a:r>
            <a:endParaRPr lang="en-US" sz="1500" dirty="0"/>
          </a:p>
        </p:txBody>
      </p:sp>
      <p:sp>
        <p:nvSpPr>
          <p:cNvPr id="19" name="Shape 17"/>
          <p:cNvSpPr/>
          <p:nvPr/>
        </p:nvSpPr>
        <p:spPr>
          <a:xfrm>
            <a:off x="822960" y="5349240"/>
            <a:ext cx="1042416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960120" y="5477256"/>
            <a:ext cx="10149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i="1" dirty="0">
                <a:solidFill>
                  <a:srgbClr val="FFFFFF"/>
                </a:solidFill>
              </a:rPr>
              <a:t>Там, где высокая смертность, новый патоген легче принять за обычное бедствие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Классы вампирической адаптации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pic>
        <p:nvPicPr>
          <p:cNvPr id="5" name="Image 0" descr="/home/mikhail/repos/foil-cap-theories/vampire-government/assets/vampire-classes.sv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13232" y="1234440"/>
            <a:ext cx="6400800" cy="489204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333488" y="1554480"/>
            <a:ext cx="4023360" cy="34747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молодой носитель: нестабилен и голоден;</a:t>
            </a:r>
            <a:endParaRPr lang="en-US" sz="1700" dirty="0"/>
          </a:p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старший адаптант: устойчив и дисциплинирован;</a:t>
            </a:r>
            <a:endParaRPr lang="en-US" sz="1700" dirty="0"/>
          </a:p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гемарх: древняя элита, пьёт редко, но требует лучшее.</a:t>
            </a:r>
            <a:endParaRPr lang="en-US" sz="1700" dirty="0"/>
          </a:p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чем раньше возраст заражения, тем легче клеточная интеграция.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594360" y="5486400"/>
            <a:ext cx="1097280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31520" y="5614416"/>
            <a:ext cx="10698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i="1" dirty="0">
                <a:solidFill>
                  <a:srgbClr val="FFFFFF"/>
                </a:solidFill>
              </a:rPr>
              <a:t>Древность в этой системе — не возраст, а политический капитал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Не всякий укушенный становится вампиром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822960" y="1417320"/>
            <a:ext cx="4937760" cy="3520440"/>
          </a:xfrm>
          <a:prstGeom prst="roundRect">
            <a:avLst>
              <a:gd name="adj" fmla="val 1558"/>
            </a:avLst>
          </a:prstGeom>
          <a:solidFill>
            <a:srgbClr val="FFF8F2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7552" y="1563624"/>
            <a:ext cx="460857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Термогемолитический коллапс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987552" y="1892808"/>
            <a:ext cx="4608576" cy="28803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У части заражённых SNV-12 запускает гиперсинтез термоактивных гемокатализаторов. При превышении критического порога включается феррогемный каскад: кровь перегревается, разрушается и даёт летальный исход, который фольклор описывает как «закипание крови».</a:t>
            </a:r>
            <a:endParaRPr lang="en-US" sz="1460" dirty="0"/>
          </a:p>
        </p:txBody>
      </p:sp>
      <p:sp>
        <p:nvSpPr>
          <p:cNvPr id="8" name="Text 6"/>
          <p:cNvSpPr/>
          <p:nvPr/>
        </p:nvSpPr>
        <p:spPr>
          <a:xfrm>
            <a:off x="6400800" y="1737360"/>
            <a:ext cx="4389120" cy="29260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летальная несовместимость с вирусом;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редкость успешной вампиризации;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малочисленность касты объясняется биологически;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выживают только совместимые организмы.</a:t>
            </a:r>
            <a:endParaRPr lang="en-US" sz="1800" dirty="0"/>
          </a:p>
        </p:txBody>
      </p:sp>
      <p:sp>
        <p:nvSpPr>
          <p:cNvPr id="9" name="Shape 7"/>
          <p:cNvSpPr/>
          <p:nvPr/>
        </p:nvSpPr>
        <p:spPr>
          <a:xfrm>
            <a:off x="822960" y="5303520"/>
            <a:ext cx="1042416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60120" y="5431536"/>
            <a:ext cx="10149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100" b="1" i="1" dirty="0">
                <a:solidFill>
                  <a:srgbClr val="FFFFFF"/>
                </a:solidFill>
              </a:rPr>
              <a:t>Не всякий укушенный становится вампиром; большинство становятся статистикой</a:t>
            </a:r>
            <a:endParaRPr lang="en-US" sz="2100" dirty="0"/>
          </a:p>
        </p:txBody>
      </p:sp>
      <p:sp>
        <p:nvSpPr>
          <p:cNvPr id="11" name="Text 9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Как распознать вампира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822960" y="1417320"/>
            <a:ext cx="3474720" cy="3291840"/>
          </a:xfrm>
          <a:prstGeom prst="roundRect">
            <a:avLst>
              <a:gd name="adj" fmla="val 1667"/>
            </a:avLst>
          </a:prstGeom>
          <a:solidFill>
            <a:srgbClr val="FFF8F2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7552" y="1563624"/>
            <a:ext cx="314553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Визуальные маркеры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987552" y="1892808"/>
            <a:ext cx="3145536" cy="2651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слегка увеличенные клыки;</a:t>
            </a:r>
            <a:endParaRPr lang="en-US" sz="1460" dirty="0"/>
          </a:p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странно медленное старение;</a:t>
            </a:r>
            <a:endParaRPr lang="en-US" sz="1460" dirty="0"/>
          </a:p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слишком ровная кожа;</a:t>
            </a:r>
            <a:endParaRPr lang="en-US" sz="1460" dirty="0"/>
          </a:p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аккуратное отношение к ранениям и крови.</a:t>
            </a:r>
            <a:endParaRPr lang="en-US" sz="1460" dirty="0"/>
          </a:p>
        </p:txBody>
      </p:sp>
      <p:sp>
        <p:nvSpPr>
          <p:cNvPr id="8" name="Shape 6"/>
          <p:cNvSpPr/>
          <p:nvPr/>
        </p:nvSpPr>
        <p:spPr>
          <a:xfrm>
            <a:off x="4434840" y="1417320"/>
            <a:ext cx="3474720" cy="3291840"/>
          </a:xfrm>
          <a:prstGeom prst="roundRect">
            <a:avLst>
              <a:gd name="adj" fmla="val 1667"/>
            </a:avLst>
          </a:prstGeom>
          <a:solidFill>
            <a:srgbClr val="FFF8F2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599432" y="1563624"/>
            <a:ext cx="314553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Голодная фаза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4599432" y="1892808"/>
            <a:ext cx="3145536" cy="2651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раздражительность;</a:t>
            </a:r>
            <a:endParaRPr lang="en-US" sz="1460" dirty="0"/>
          </a:p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срыв самоконтроля;</a:t>
            </a:r>
            <a:endParaRPr lang="en-US" sz="1460" dirty="0"/>
          </a:p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туннельное внимание к травмам;</a:t>
            </a:r>
            <a:endParaRPr lang="en-US" sz="1460" dirty="0"/>
          </a:p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расширенный почерневший зрачок.</a:t>
            </a:r>
            <a:endParaRPr lang="en-US" sz="1460" dirty="0"/>
          </a:p>
        </p:txBody>
      </p:sp>
      <p:sp>
        <p:nvSpPr>
          <p:cNvPr id="11" name="Shape 9"/>
          <p:cNvSpPr/>
          <p:nvPr/>
        </p:nvSpPr>
        <p:spPr>
          <a:xfrm>
            <a:off x="8046720" y="1417320"/>
            <a:ext cx="3291840" cy="3291840"/>
          </a:xfrm>
          <a:prstGeom prst="roundRect">
            <a:avLst>
              <a:gd name="adj" fmla="val 1667"/>
            </a:avLst>
          </a:prstGeom>
          <a:solidFill>
            <a:srgbClr val="FFF8F2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8211312" y="1563624"/>
            <a:ext cx="29626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Институциональные следы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8211312" y="1892808"/>
            <a:ext cx="2962656" cy="2651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закрытые клубы;</a:t>
            </a:r>
            <a:endParaRPr lang="en-US" sz="1460" dirty="0"/>
          </a:p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аномально долгая карьера;</a:t>
            </a:r>
            <a:endParaRPr lang="en-US" sz="1460" dirty="0"/>
          </a:p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нежелание спонтанной диагностики;</a:t>
            </a:r>
            <a:endParaRPr lang="en-US" sz="1460" dirty="0"/>
          </a:p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связи через эпохи.</a:t>
            </a:r>
            <a:endParaRPr lang="en-US" sz="1460" dirty="0"/>
          </a:p>
        </p:txBody>
      </p:sp>
      <p:sp>
        <p:nvSpPr>
          <p:cNvPr id="14" name="Shape 12"/>
          <p:cNvSpPr/>
          <p:nvPr/>
        </p:nvSpPr>
        <p:spPr>
          <a:xfrm>
            <a:off x="594360" y="5440680"/>
            <a:ext cx="1097280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31520" y="5568696"/>
            <a:ext cx="10698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900" b="1" i="1" dirty="0">
                <a:solidFill>
                  <a:srgbClr val="FFFFFF"/>
                </a:solidFill>
              </a:rPr>
              <a:t>Ни один симптом не доказывает ничего сам по себе — работает только совокупность</a:t>
            </a:r>
            <a:endParaRPr lang="en-US" sz="1900" dirty="0"/>
          </a:p>
        </p:txBody>
      </p:sp>
      <p:sp>
        <p:nvSpPr>
          <p:cNvPr id="16" name="Text 14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Экономика качественной крови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pic>
        <p:nvPicPr>
          <p:cNvPr id="5" name="Image 0" descr="/home/mikhail/repos/foil-cap-theories/vampire-government/assets/blood-economy.sv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13232" y="1234440"/>
            <a:ext cx="6492240" cy="48006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315200" y="1508760"/>
            <a:ext cx="3931920" cy="32918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массовая кровь — для периферии;</a:t>
            </a:r>
            <a:endParaRPr lang="en-US" sz="1700" dirty="0"/>
          </a:p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стабильная кровь — от здоровых доноров;</a:t>
            </a:r>
            <a:endParaRPr lang="en-US" sz="1700" dirty="0"/>
          </a:p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пиковая кровь — от молодых и сильных;</a:t>
            </a:r>
            <a:endParaRPr lang="en-US" sz="1700" dirty="0"/>
          </a:p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династическая кровь — от особо ценных линий.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594360" y="5440680"/>
            <a:ext cx="1097280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31520" y="5568696"/>
            <a:ext cx="10698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i="1" dirty="0">
                <a:solidFill>
                  <a:srgbClr val="FFFFFF"/>
                </a:solidFill>
              </a:rPr>
              <a:t>Чем древнее вампир, тем реже он питается, но тем дороже обходится каждый акт питания</a:t>
            </a:r>
            <a:endParaRPr lang="en-US" sz="1800" dirty="0"/>
          </a:p>
        </p:txBody>
      </p:sp>
      <p:sp>
        <p:nvSpPr>
          <p:cNvPr id="9" name="Text 6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08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Почему искусственная кровь им не подходит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822960" y="1417320"/>
            <a:ext cx="4754880" cy="3611880"/>
          </a:xfrm>
          <a:prstGeom prst="roundRect">
            <a:avLst>
              <a:gd name="adj" fmla="val 1519"/>
            </a:avLst>
          </a:prstGeom>
          <a:solidFill>
            <a:srgbClr val="FFF8F2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7552" y="1563624"/>
            <a:ext cx="442569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Живая сигнатура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987552" y="1892808"/>
            <a:ext cx="4425696" cy="29718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Для носителей SNV-12 важны не только клетки крови, но и краткоживущий нейроэндокринный профиль донора: гормоны, стрессовые маркеры, текущий метаболизм, «живая» биохимическая сигнатура.</a:t>
            </a:r>
            <a:endParaRPr lang="en-US" sz="1460" dirty="0"/>
          </a:p>
        </p:txBody>
      </p:sp>
      <p:sp>
        <p:nvSpPr>
          <p:cNvPr id="8" name="Text 6"/>
          <p:cNvSpPr/>
          <p:nvPr/>
        </p:nvSpPr>
        <p:spPr>
          <a:xfrm>
            <a:off x="6400800" y="1645920"/>
            <a:ext cx="4480560" cy="30175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750" dirty="0">
                <a:solidFill>
                  <a:srgbClr val="24181A"/>
                </a:solidFill>
              </a:rPr>
              <a:t>искусственная кровь даёт базовую функцию;</a:t>
            </a:r>
            <a:endParaRPr lang="en-US" sz="1750" dirty="0"/>
          </a:p>
          <a:p>
            <a:pPr marL="203200" indent="-203200">
              <a:buSzPct val="100000"/>
              <a:buChar char="•"/>
            </a:pPr>
            <a:r>
              <a:rPr lang="en-US" sz="1750" dirty="0">
                <a:solidFill>
                  <a:srgbClr val="24181A"/>
                </a:solidFill>
              </a:rPr>
              <a:t>но не даёт истинного насыщения;</a:t>
            </a:r>
            <a:endParaRPr lang="en-US" sz="1750" dirty="0"/>
          </a:p>
          <a:p>
            <a:pPr marL="203200" indent="-203200">
              <a:buSzPct val="100000"/>
              <a:buChar char="•"/>
            </a:pPr>
            <a:r>
              <a:rPr lang="en-US" sz="1750" dirty="0">
                <a:solidFill>
                  <a:srgbClr val="24181A"/>
                </a:solidFill>
              </a:rPr>
              <a:t>не обеспечивает полную регенерацию;</a:t>
            </a:r>
            <a:endParaRPr lang="en-US" sz="1750" dirty="0"/>
          </a:p>
          <a:p>
            <a:pPr marL="203200" indent="-203200">
              <a:buSzPct val="100000"/>
              <a:buChar char="•"/>
            </a:pPr>
            <a:r>
              <a:rPr lang="en-US" sz="1750" dirty="0">
                <a:solidFill>
                  <a:srgbClr val="24181A"/>
                </a:solidFill>
              </a:rPr>
              <a:t>не восстанавливает фототолерантность у гемархов.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822960" y="5303520"/>
            <a:ext cx="1042416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60120" y="5431536"/>
            <a:ext cx="10149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100" b="1" i="1" dirty="0">
                <a:solidFill>
                  <a:srgbClr val="FFFFFF"/>
                </a:solidFill>
              </a:rPr>
              <a:t>Искусственная кровь для них — суррогат, а не решение</a:t>
            </a:r>
            <a:endParaRPr lang="en-US" sz="2100" dirty="0"/>
          </a:p>
        </p:txBody>
      </p:sp>
      <p:sp>
        <p:nvSpPr>
          <p:cNvPr id="11" name="Text 9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Nous Research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Пищевая цепочка: от тебя до теневого правительства</dc:title>
  <dc:subject>Псевдонаучная теория о гемозависимой элите</dc:subject>
  <dc:creator>Hermes Agent</dc:creator>
  <cp:lastModifiedBy>Hermes Agent</cp:lastModifiedBy>
  <cp:revision>1</cp:revision>
  <dcterms:created xsi:type="dcterms:W3CDTF">2026-06-30T08:05:36Z</dcterms:created>
  <dcterms:modified xsi:type="dcterms:W3CDTF">2026-06-30T08:05:36Z</dcterms:modified>
</cp:coreProperties>
</file>