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30B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01-title-food-chai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20A0D">
              <a:alpha val="66000"/>
            </a:srgbClr>
          </a:solidFill>
          <a:ln w="12700">
            <a:solidFill>
              <a:srgbClr val="120A0D">
                <a:alpha val="0"/>
              </a:srgbClr>
            </a:solidFill>
            <a:prstDash val="solid"/>
          </a:ln>
        </p:spPr>
      </p:sp>
      <p:sp>
        <p:nvSpPr>
          <p:cNvPr id="4" name="Shape 1"/>
          <p:cNvSpPr/>
          <p:nvPr/>
        </p:nvSpPr>
        <p:spPr>
          <a:xfrm>
            <a:off x="658368" y="749808"/>
            <a:ext cx="6355080" cy="4800600"/>
          </a:xfrm>
          <a:prstGeom prst="roundRect">
            <a:avLst>
              <a:gd name="adj" fmla="val 1143"/>
            </a:avLst>
          </a:prstGeom>
          <a:solidFill>
            <a:srgbClr val="1B1114">
              <a:alpha val="85000"/>
            </a:srgbClr>
          </a:solidFill>
          <a:ln w="12700">
            <a:solidFill>
              <a:srgbClr val="A42A37">
                <a:alpha val="80000"/>
              </a:srgbClr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914400" y="1051560"/>
            <a:ext cx="57607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Пищевая цепочка:</a:t>
            </a:r>
            <a:endParaRPr lang="en-US" sz="2500" dirty="0"/>
          </a:p>
          <a:p>
            <a:pPr indent="0" marL="0">
              <a:buNone/>
            </a:pPr>
            <a:r>
              <a:rPr lang="en-US" sz="25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от тебя до теневого правительства</a:t>
            </a:r>
            <a:endParaRPr lang="en-US" sz="2500" dirty="0"/>
          </a:p>
        </p:txBody>
      </p:sp>
      <p:sp>
        <p:nvSpPr>
          <p:cNvPr id="6" name="Text 3"/>
          <p:cNvSpPr/>
          <p:nvPr/>
        </p:nvSpPr>
        <p:spPr>
          <a:xfrm>
            <a:off x="950976" y="2697480"/>
            <a:ext cx="5486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50" i="1" dirty="0">
                <a:solidFill>
                  <a:srgbClr val="F5E6D3"/>
                </a:solidFill>
              </a:rPr>
              <a:t>Расширенная версия: типы вампиров,</a:t>
            </a:r>
            <a:endParaRPr lang="en-US" sz="1750" dirty="0"/>
          </a:p>
          <a:p>
            <a:pPr indent="0" marL="0">
              <a:buNone/>
            </a:pPr>
            <a:r>
              <a:rPr lang="en-US" sz="1750" i="1" dirty="0">
                <a:solidFill>
                  <a:srgbClr val="F5E6D3"/>
                </a:solidFill>
              </a:rPr>
              <a:t>качественная кровь и скрытый рынок доноров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950976" y="3657600"/>
            <a:ext cx="44805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E0D0C4"/>
                </a:solidFill>
              </a:rPr>
              <a:t>Клуб шапочек из фольги</a:t>
            </a:r>
            <a:endParaRPr lang="en-US" sz="1600" dirty="0"/>
          </a:p>
          <a:p>
            <a:pPr indent="0" marL="0">
              <a:buNone/>
            </a:pPr>
            <a:r>
              <a:rPr lang="en-US" sz="1600" dirty="0">
                <a:solidFill>
                  <a:srgbClr val="E0D0C4"/>
                </a:solidFill>
              </a:rPr>
              <a:t>Псевдонаучный доклад в академическом стиле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01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Тайный рынок доноров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pic>
        <p:nvPicPr>
          <p:cNvPr id="5" name="Image 0" descr="/home/mikhail/repos/foil-cap-theories/vampire-government/assets/generated/08-hidden-donor-marke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232" y="1170432"/>
            <a:ext cx="6355080" cy="452628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333488" y="1572768"/>
            <a:ext cx="3840480" cy="320040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частные клиники и закрытые биобанки;</a:t>
            </a:r>
            <a:endParaRPr lang="en-US" sz="1700" dirty="0"/>
          </a:p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элитные школы и клубы как фильтр линий;</a:t>
            </a:r>
            <a:endParaRPr lang="en-US" sz="1700" dirty="0"/>
          </a:p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донорские дома и фонды наблюдения;</a:t>
            </a:r>
            <a:endParaRPr lang="en-US" sz="1700" dirty="0"/>
          </a:p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качество для верхушки важнее объёма.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594360" y="5486400"/>
            <a:ext cx="1097280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731520" y="5614416"/>
            <a:ext cx="10698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i="1" dirty="0">
                <a:solidFill>
                  <a:srgbClr val="FFFFFF"/>
                </a:solidFill>
              </a:rPr>
              <a:t>Настоящая роскошь для гемархов — не золото, а доступ к правильно отсортированным живым донорам</a:t>
            </a:r>
            <a:endParaRPr lang="en-US" sz="1700" dirty="0"/>
          </a:p>
        </p:txBody>
      </p:sp>
      <p:sp>
        <p:nvSpPr>
          <p:cNvPr id="9" name="Text 6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Почему захват власти рационален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pic>
        <p:nvPicPr>
          <p:cNvPr id="5" name="Image 0" descr="/home/mikhail/repos/foil-cap-theories/vampire-government/assets/generated/09-donor-hous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232" y="1170432"/>
            <a:ext cx="6355080" cy="452628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315200" y="1572768"/>
            <a:ext cx="3840480" cy="33832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720" dirty="0">
                <a:solidFill>
                  <a:srgbClr val="24181A"/>
                </a:solidFill>
              </a:rPr>
              <a:t>обеспечить безопасный доступ к крови;</a:t>
            </a:r>
            <a:endParaRPr lang="en-US" sz="1720" dirty="0"/>
          </a:p>
          <a:p>
            <a:pPr marL="203200" indent="-203200">
              <a:buSzPct val="100000"/>
              <a:buChar char="•"/>
            </a:pPr>
            <a:r>
              <a:rPr lang="en-US" sz="1720" dirty="0">
                <a:solidFill>
                  <a:srgbClr val="24181A"/>
                </a:solidFill>
              </a:rPr>
              <a:t>скрыть своё существование;</a:t>
            </a:r>
            <a:endParaRPr lang="en-US" sz="1720" dirty="0"/>
          </a:p>
          <a:p>
            <a:pPr marL="203200" indent="-203200">
              <a:buSzPct val="100000"/>
              <a:buChar char="•"/>
            </a:pPr>
            <a:r>
              <a:rPr lang="en-US" sz="1720" dirty="0">
                <a:solidFill>
                  <a:srgbClr val="24181A"/>
                </a:solidFill>
              </a:rPr>
              <a:t>сортировать кровь по качеству;</a:t>
            </a:r>
            <a:endParaRPr lang="en-US" sz="1720" dirty="0"/>
          </a:p>
          <a:p>
            <a:pPr marL="203200" indent="-203200">
              <a:buSzPct val="100000"/>
              <a:buChar char="•"/>
            </a:pPr>
            <a:r>
              <a:rPr lang="en-US" sz="1720" dirty="0">
                <a:solidFill>
                  <a:srgbClr val="24181A"/>
                </a:solidFill>
              </a:rPr>
              <a:t>контролировать внутреннюю иерархию через снабжение.</a:t>
            </a:r>
            <a:endParaRPr lang="en-US" sz="1720" dirty="0"/>
          </a:p>
        </p:txBody>
      </p:sp>
      <p:sp>
        <p:nvSpPr>
          <p:cNvPr id="7" name="Shape 4"/>
          <p:cNvSpPr/>
          <p:nvPr/>
        </p:nvSpPr>
        <p:spPr>
          <a:xfrm>
            <a:off x="822960" y="5486400"/>
            <a:ext cx="1042416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960120" y="5614416"/>
            <a:ext cx="10149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i="1" dirty="0">
                <a:solidFill>
                  <a:srgbClr val="FFFFFF"/>
                </a:solidFill>
              </a:rPr>
              <a:t>Власть здесь не цель, а технология питания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Кровь как валюта и инструмент подчинения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pic>
        <p:nvPicPr>
          <p:cNvPr id="5" name="Image 0" descr="/home/mikhail/repos/foil-cap-theories/vampire-government/assets/generated/10-blood-etiquett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232" y="1170432"/>
            <a:ext cx="6355080" cy="452628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315200" y="1536192"/>
            <a:ext cx="3840480" cy="34747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690" dirty="0">
                <a:solidFill>
                  <a:srgbClr val="24181A"/>
                </a:solidFill>
              </a:rPr>
              <a:t>доступ к качественной крови = статус;</a:t>
            </a:r>
            <a:endParaRPr lang="en-US" sz="1690" dirty="0"/>
          </a:p>
          <a:p>
            <a:pPr marL="203200" indent="-203200">
              <a:buSzPct val="100000"/>
              <a:buChar char="•"/>
            </a:pPr>
            <a:r>
              <a:rPr lang="en-US" sz="1690" dirty="0">
                <a:solidFill>
                  <a:srgbClr val="24181A"/>
                </a:solidFill>
              </a:rPr>
              <a:t>плохое питание ломает самоконтроль низших носителей;</a:t>
            </a:r>
            <a:endParaRPr lang="en-US" sz="1690" dirty="0"/>
          </a:p>
          <a:p>
            <a:pPr marL="203200" indent="-203200">
              <a:buSzPct val="100000"/>
              <a:buChar char="•"/>
            </a:pPr>
            <a:r>
              <a:rPr lang="en-US" sz="1690" dirty="0">
                <a:solidFill>
                  <a:srgbClr val="24181A"/>
                </a:solidFill>
              </a:rPr>
              <a:t>снабжение превращается в механизм дисциплины;</a:t>
            </a:r>
            <a:endParaRPr lang="en-US" sz="1690" dirty="0"/>
          </a:p>
          <a:p>
            <a:pPr marL="203200" indent="-203200">
              <a:buSzPct val="100000"/>
              <a:buChar char="•"/>
            </a:pPr>
            <a:r>
              <a:rPr lang="en-US" sz="1690" dirty="0">
                <a:solidFill>
                  <a:srgbClr val="24181A"/>
                </a:solidFill>
              </a:rPr>
              <a:t>верхушка удерживает касту через монополию на лучший ресурс.</a:t>
            </a:r>
            <a:endParaRPr lang="en-US" sz="1690" dirty="0"/>
          </a:p>
        </p:txBody>
      </p:sp>
      <p:sp>
        <p:nvSpPr>
          <p:cNvPr id="7" name="Shape 4"/>
          <p:cNvSpPr/>
          <p:nvPr/>
        </p:nvSpPr>
        <p:spPr>
          <a:xfrm>
            <a:off x="594360" y="5486400"/>
            <a:ext cx="1097280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731520" y="5614416"/>
            <a:ext cx="10698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i="1" dirty="0">
                <a:solidFill>
                  <a:srgbClr val="FFFFFF"/>
                </a:solidFill>
              </a:rPr>
              <a:t>Кровь внутри системы — это одновременно пища, валюта и инструмент подчинения</a:t>
            </a:r>
            <a:endParaRPr lang="en-US" sz="1800" dirty="0"/>
          </a:p>
        </p:txBody>
      </p:sp>
      <p:sp>
        <p:nvSpPr>
          <p:cNvPr id="9" name="Text 6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Геополитика кормовых зон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pic>
        <p:nvPicPr>
          <p:cNvPr id="5" name="Image 0" descr="/home/mikhail/repos/foil-cap-theories/vampire-government/assets/generated/11-feeding-zones-map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232" y="1170432"/>
            <a:ext cx="6400800" cy="4553712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315200" y="1554480"/>
            <a:ext cx="3840480" cy="33832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710" dirty="0">
                <a:solidFill>
                  <a:srgbClr val="24181A"/>
                </a:solidFill>
              </a:rPr>
              <a:t>резервуары населения;</a:t>
            </a:r>
            <a:endParaRPr lang="en-US" sz="1710" dirty="0"/>
          </a:p>
          <a:p>
            <a:pPr marL="203200" indent="-203200">
              <a:buSzPct val="100000"/>
              <a:buChar char="•"/>
            </a:pPr>
            <a:r>
              <a:rPr lang="en-US" sz="1710" dirty="0">
                <a:solidFill>
                  <a:srgbClr val="24181A"/>
                </a:solidFill>
              </a:rPr>
              <a:t>транспортные коридоры людей и биоресурсов;</a:t>
            </a:r>
            <a:endParaRPr lang="en-US" sz="1710" dirty="0"/>
          </a:p>
          <a:p>
            <a:pPr marL="203200" indent="-203200">
              <a:buSzPct val="100000"/>
              <a:buChar char="•"/>
            </a:pPr>
            <a:r>
              <a:rPr lang="en-US" sz="1710" dirty="0">
                <a:solidFill>
                  <a:srgbClr val="24181A"/>
                </a:solidFill>
              </a:rPr>
              <a:t>убежища древних династий;</a:t>
            </a:r>
            <a:endParaRPr lang="en-US" sz="1710" dirty="0"/>
          </a:p>
          <a:p>
            <a:pPr marL="203200" indent="-203200">
              <a:buSzPct val="100000"/>
              <a:buChar char="•"/>
            </a:pPr>
            <a:r>
              <a:rPr lang="en-US" sz="1710" dirty="0">
                <a:solidFill>
                  <a:srgbClr val="24181A"/>
                </a:solidFill>
              </a:rPr>
              <a:t>экспериментальные зоны селекции и наблюдения.</a:t>
            </a:r>
            <a:endParaRPr lang="en-US" sz="1710" dirty="0"/>
          </a:p>
        </p:txBody>
      </p:sp>
      <p:sp>
        <p:nvSpPr>
          <p:cNvPr id="7" name="Shape 4"/>
          <p:cNvSpPr/>
          <p:nvPr/>
        </p:nvSpPr>
        <p:spPr>
          <a:xfrm>
            <a:off x="822960" y="5504688"/>
            <a:ext cx="1042416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960120" y="5632704"/>
            <a:ext cx="10149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100" b="1" i="1" dirty="0">
                <a:solidFill>
                  <a:srgbClr val="FFFFFF"/>
                </a:solidFill>
              </a:rPr>
              <a:t>Геополитика = распределение кормовых контуров</a:t>
            </a:r>
            <a:endParaRPr lang="en-US" sz="2100" dirty="0"/>
          </a:p>
        </p:txBody>
      </p:sp>
      <p:sp>
        <p:nvSpPr>
          <p:cNvPr id="9" name="Text 6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13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Пищевая цепочка: от тебя до теневого правительства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pic>
        <p:nvPicPr>
          <p:cNvPr id="5" name="Image 0" descr="/home/mikhail/repos/foil-cap-theories/vampire-government/assets/generated/12-food-chain-char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232" y="1170432"/>
            <a:ext cx="6400800" cy="4553712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315200" y="1572768"/>
            <a:ext cx="3840480" cy="33832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710" dirty="0">
                <a:solidFill>
                  <a:srgbClr val="24181A"/>
                </a:solidFill>
              </a:rPr>
              <a:t>человек — исходный биоресурс;</a:t>
            </a:r>
            <a:endParaRPr lang="en-US" sz="1710" dirty="0"/>
          </a:p>
          <a:p>
            <a:pPr marL="203200" indent="-203200">
              <a:buSzPct val="100000"/>
              <a:buChar char="•"/>
            </a:pPr>
            <a:r>
              <a:rPr lang="en-US" sz="1710" dirty="0">
                <a:solidFill>
                  <a:srgbClr val="24181A"/>
                </a:solidFill>
              </a:rPr>
              <a:t>системы учёта отсеивают пригодных доноров;</a:t>
            </a:r>
            <a:endParaRPr lang="en-US" sz="1710" dirty="0"/>
          </a:p>
          <a:p>
            <a:pPr marL="203200" indent="-203200">
              <a:buSzPct val="100000"/>
              <a:buChar char="•"/>
            </a:pPr>
            <a:r>
              <a:rPr lang="en-US" sz="1710" dirty="0">
                <a:solidFill>
                  <a:srgbClr val="24181A"/>
                </a:solidFill>
              </a:rPr>
              <a:t>рынок качества поднимает ресурс к верхушке;</a:t>
            </a:r>
            <a:endParaRPr lang="en-US" sz="1710" dirty="0"/>
          </a:p>
          <a:p>
            <a:pPr marL="203200" indent="-203200">
              <a:buSzPct val="100000"/>
              <a:buChar char="•"/>
            </a:pPr>
            <a:r>
              <a:rPr lang="en-US" sz="1710" dirty="0">
                <a:solidFill>
                  <a:srgbClr val="24181A"/>
                </a:solidFill>
              </a:rPr>
              <a:t>гемархи замыкают всю логистику на себе.</a:t>
            </a:r>
            <a:endParaRPr lang="en-US" sz="1710" dirty="0"/>
          </a:p>
        </p:txBody>
      </p:sp>
      <p:sp>
        <p:nvSpPr>
          <p:cNvPr id="7" name="Shape 4"/>
          <p:cNvSpPr/>
          <p:nvPr/>
        </p:nvSpPr>
        <p:spPr>
          <a:xfrm>
            <a:off x="594360" y="5486400"/>
            <a:ext cx="1097280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731520" y="5614416"/>
            <a:ext cx="10698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60" b="1" i="1" dirty="0">
                <a:solidFill>
                  <a:srgbClr val="FFFFFF"/>
                </a:solidFill>
              </a:rPr>
              <a:t>Человек включён в систему не как гражданин, а как элемент глобальной донорской инфраструктуры</a:t>
            </a:r>
            <a:endParaRPr lang="en-US" sz="1760" dirty="0"/>
          </a:p>
        </p:txBody>
      </p:sp>
      <p:sp>
        <p:nvSpPr>
          <p:cNvPr id="9" name="Text 6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14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30B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30B0D"/>
          </a:solidFill>
          <a:ln w="12700">
            <a:solidFill>
              <a:srgbClr val="130B0D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22960" y="82296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Вывод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41248" y="1508760"/>
            <a:ext cx="7040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i="1" dirty="0">
                <a:solidFill>
                  <a:srgbClr val="F5E6D3"/>
                </a:solidFill>
              </a:rPr>
              <a:t>Финальная формула псевдонаучной модели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868680" y="1828800"/>
            <a:ext cx="7452360" cy="17373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F5E6D3"/>
                </a:solidFill>
              </a:rPr>
              <a:t>Если теория верна, вершина мировой политики — это не кабинет и не трон, а хорошо организованная столовая премиум-класса, где человечество давно числится в меню.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8366760" y="1463040"/>
            <a:ext cx="2606040" cy="3108960"/>
          </a:xfrm>
          <a:prstGeom prst="roundRect">
            <a:avLst>
              <a:gd name="adj" fmla="val 2807"/>
            </a:avLst>
          </a:prstGeom>
          <a:solidFill>
            <a:srgbClr val="2A1419"/>
          </a:solidFill>
          <a:ln w="12700">
            <a:solidFill>
              <a:srgbClr val="C7A56A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8887968" y="1828800"/>
            <a:ext cx="1600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</a:rPr>
              <a:t>Ключевые</a:t>
            </a:r>
            <a:endParaRPr lang="en-US" sz="2000" dirty="0"/>
          </a:p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</a:rPr>
              <a:t>формулы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8641080" y="2651760"/>
            <a:ext cx="2057400" cy="11430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550" dirty="0">
                <a:solidFill>
                  <a:srgbClr val="F5E6D3"/>
                </a:solidFill>
              </a:rPr>
              <a:t>• власть = кормовая логистика</a:t>
            </a:r>
            <a:endParaRPr lang="en-US" sz="1550" dirty="0"/>
          </a:p>
          <a:p>
            <a:pPr indent="0" marL="0">
              <a:buNone/>
            </a:pPr>
            <a:r>
              <a:rPr lang="en-US" sz="1550" dirty="0">
                <a:solidFill>
                  <a:srgbClr val="F5E6D3"/>
                </a:solidFill>
              </a:rPr>
              <a:t>• кровь = валюта</a:t>
            </a:r>
            <a:endParaRPr lang="en-US" sz="1550" dirty="0"/>
          </a:p>
          <a:p>
            <a:pPr indent="0" marL="0">
              <a:buNone/>
            </a:pPr>
            <a:r>
              <a:rPr lang="en-US" sz="1550" dirty="0">
                <a:solidFill>
                  <a:srgbClr val="F5E6D3"/>
                </a:solidFill>
              </a:rPr>
              <a:t>• элита скрывает не власть, а рацион</a:t>
            </a:r>
            <a:endParaRPr lang="en-US" sz="1550" dirty="0"/>
          </a:p>
        </p:txBody>
      </p:sp>
      <p:sp>
        <p:nvSpPr>
          <p:cNvPr id="9" name="Text 7"/>
          <p:cNvSpPr/>
          <p:nvPr/>
        </p:nvSpPr>
        <p:spPr>
          <a:xfrm>
            <a:off x="914400" y="5897880"/>
            <a:ext cx="6766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D2B8A5"/>
                </a:solidFill>
              </a:rPr>
              <a:t>Жанр: академически поданная псевдонаука для клуба шапочек из фольги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15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Гипотеза исследования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804672" y="1417320"/>
            <a:ext cx="4892040" cy="1965960"/>
          </a:xfrm>
          <a:prstGeom prst="roundRect">
            <a:avLst>
              <a:gd name="adj" fmla="val 2791"/>
            </a:avLst>
          </a:prstGeom>
          <a:solidFill>
            <a:srgbClr val="FFF8F2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69264" y="1563624"/>
            <a:ext cx="45628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Базовая идея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969264" y="1892808"/>
            <a:ext cx="4562856" cy="1325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Теневое правительство — это не просто политическая сеть, а долгоживущая гемозависимая каста, превратившая власть в механизм стабильного питания.</a:t>
            </a:r>
            <a:endParaRPr lang="en-US" sz="1460" dirty="0"/>
          </a:p>
        </p:txBody>
      </p:sp>
      <p:sp>
        <p:nvSpPr>
          <p:cNvPr id="8" name="Text 6"/>
          <p:cNvSpPr/>
          <p:nvPr/>
        </p:nvSpPr>
        <p:spPr>
          <a:xfrm>
            <a:off x="6446520" y="1572768"/>
            <a:ext cx="4572000" cy="32918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вирусное происхождение касты;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долголетие как источник стратегического преимущества;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кровь как ресурс, валюта и предмет селекции;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власть как надстройка над пищевой цепочкой.</a:t>
            </a:r>
            <a:endParaRPr lang="en-US" sz="1800" dirty="0"/>
          </a:p>
        </p:txBody>
      </p:sp>
      <p:sp>
        <p:nvSpPr>
          <p:cNvPr id="9" name="Shape 7"/>
          <p:cNvSpPr/>
          <p:nvPr/>
        </p:nvSpPr>
        <p:spPr>
          <a:xfrm>
            <a:off x="822960" y="5303520"/>
            <a:ext cx="1042416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60120" y="5431536"/>
            <a:ext cx="10149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100" b="1" i="1" dirty="0">
                <a:solidFill>
                  <a:srgbClr val="FFFFFF"/>
                </a:solidFill>
              </a:rPr>
              <a:t>Ключевая формула: власть = контроль кормовой инфраструктуры</a:t>
            </a:r>
            <a:endParaRPr lang="en-US" sz="2100" dirty="0"/>
          </a:p>
        </p:txBody>
      </p:sp>
      <p:sp>
        <p:nvSpPr>
          <p:cNvPr id="11" name="Text 9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Sanguis Noctis Virus (SNV-12)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804672" y="1554480"/>
            <a:ext cx="4572000" cy="34747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латентная вирус-индуцированная вампиризация;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хроническая антропогематофагия;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гемозависимый постчеловеческий синдром;</a:t>
            </a:r>
            <a:endParaRPr lang="en-US" sz="1800" dirty="0"/>
          </a:p>
          <a:p>
            <a:pPr marL="203200" indent="-203200">
              <a:buSzPct val="100000"/>
              <a:buChar char="•"/>
            </a:pPr>
            <a:r>
              <a:rPr lang="en-US" sz="1800" dirty="0">
                <a:solidFill>
                  <a:srgbClr val="24181A"/>
                </a:solidFill>
              </a:rPr>
              <a:t>обратимая фототолерантность после кормления.</a:t>
            </a:r>
            <a:endParaRPr lang="en-US" sz="1800" dirty="0"/>
          </a:p>
        </p:txBody>
      </p:sp>
      <p:sp>
        <p:nvSpPr>
          <p:cNvPr id="6" name="Shape 4"/>
          <p:cNvSpPr/>
          <p:nvPr/>
        </p:nvSpPr>
        <p:spPr>
          <a:xfrm>
            <a:off x="6217920" y="1417320"/>
            <a:ext cx="4846320" cy="3566160"/>
          </a:xfrm>
          <a:prstGeom prst="roundRect">
            <a:avLst>
              <a:gd name="adj" fmla="val 1538"/>
            </a:avLst>
          </a:prstGeom>
          <a:solidFill>
            <a:srgbClr val="FFF8F2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382512" y="1563624"/>
            <a:ext cx="451713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A1623"/>
                </a:solidFill>
              </a:rPr>
              <a:t>Ключевые эффекты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6382512" y="1892808"/>
            <a:ext cx="4517136" cy="29260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460" dirty="0">
                <a:solidFill>
                  <a:srgbClr val="24181A"/>
                </a:solidFill>
              </a:rPr>
              <a:t>SNV-12 не делает человека мистическим существом мгновенно. Он перестраивает обменные пути, усиливает регенерацию, замедляет старение и формирует зависимость от человеческой крови как от носителя редких сигнальных молекул.</a:t>
            </a:r>
            <a:endParaRPr lang="en-US" sz="1460" dirty="0"/>
          </a:p>
        </p:txBody>
      </p:sp>
      <p:sp>
        <p:nvSpPr>
          <p:cNvPr id="9" name="Shape 7"/>
          <p:cNvSpPr/>
          <p:nvPr/>
        </p:nvSpPr>
        <p:spPr>
          <a:xfrm>
            <a:off x="822960" y="5303520"/>
            <a:ext cx="10424160" cy="548640"/>
          </a:xfrm>
          <a:prstGeom prst="roundRect">
            <a:avLst>
              <a:gd name="adj" fmla="val 8333"/>
            </a:avLst>
          </a:prstGeom>
          <a:solidFill>
            <a:srgbClr val="A42A37"/>
          </a:solidFill>
          <a:ln w="12700">
            <a:solidFill>
              <a:srgbClr val="A42A3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60120" y="5431536"/>
            <a:ext cx="10149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100" b="1" i="1" dirty="0">
                <a:solidFill>
                  <a:srgbClr val="FFFFFF"/>
                </a:solidFill>
              </a:rPr>
              <a:t>Вампиризм здесь — не проклятие, а вирусная адаптация</a:t>
            </a:r>
            <a:endParaRPr lang="en-US" sz="2100" dirty="0"/>
          </a:p>
        </p:txBody>
      </p:sp>
      <p:sp>
        <p:nvSpPr>
          <p:cNvPr id="11" name="Text 9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Почему именно XII-XIV века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pic>
        <p:nvPicPr>
          <p:cNvPr id="5" name="Image 0" descr="/home/mikhail/repos/foil-cap-theories/vampire-government/assets/generated/02-medieval-origi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232" y="1170432"/>
            <a:ext cx="6309360" cy="443484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315200" y="1554480"/>
            <a:ext cx="3840480" cy="33832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750" dirty="0">
                <a:solidFill>
                  <a:srgbClr val="24181A"/>
                </a:solidFill>
              </a:rPr>
              <a:t>войны и миграции ускоряют перенос патогена;</a:t>
            </a:r>
            <a:endParaRPr lang="en-US" sz="1750" dirty="0"/>
          </a:p>
          <a:p>
            <a:pPr marL="203200" indent="-203200">
              <a:buSzPct val="100000"/>
              <a:buChar char="•"/>
            </a:pPr>
            <a:r>
              <a:rPr lang="en-US" sz="1750" dirty="0">
                <a:solidFill>
                  <a:srgbClr val="24181A"/>
                </a:solidFill>
              </a:rPr>
              <a:t>антисанитария скрывает аномальные случаи;</a:t>
            </a:r>
            <a:endParaRPr lang="en-US" sz="1750" dirty="0"/>
          </a:p>
          <a:p>
            <a:pPr marL="203200" indent="-203200">
              <a:buSzPct val="100000"/>
              <a:buChar char="•"/>
            </a:pPr>
            <a:r>
              <a:rPr lang="en-US" sz="1750" dirty="0">
                <a:solidFill>
                  <a:srgbClr val="24181A"/>
                </a:solidFill>
              </a:rPr>
              <a:t>массовая смертность маскирует новый фенотип;</a:t>
            </a:r>
            <a:endParaRPr lang="en-US" sz="1750" dirty="0"/>
          </a:p>
          <a:p>
            <a:pPr marL="203200" indent="-203200">
              <a:buSzPct val="100000"/>
              <a:buChar char="•"/>
            </a:pPr>
            <a:r>
              <a:rPr lang="en-US" sz="1750" dirty="0">
                <a:solidFill>
                  <a:srgbClr val="24181A"/>
                </a:solidFill>
              </a:rPr>
              <a:t>фольклор фиксирует ранние утечки в легенды.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822960" y="5504688"/>
            <a:ext cx="1042416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960120" y="5632704"/>
            <a:ext cx="10149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900" b="1" i="1" dirty="0">
                <a:solidFill>
                  <a:srgbClr val="FFFFFF"/>
                </a:solidFill>
              </a:rPr>
              <a:t>Там, где высокая смертность, новый патоген легче принять за обычное бедствие</a:t>
            </a:r>
            <a:endParaRPr lang="en-US" sz="1900" dirty="0"/>
          </a:p>
        </p:txBody>
      </p:sp>
      <p:sp>
        <p:nvSpPr>
          <p:cNvPr id="9" name="Text 6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Классы вампирической адаптации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pic>
        <p:nvPicPr>
          <p:cNvPr id="5" name="Image 0" descr="/home/mikhail/repos/foil-cap-theories/vampire-government/assets/generated/03-vampire-classes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232" y="1234440"/>
            <a:ext cx="6400800" cy="466344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333488" y="1554480"/>
            <a:ext cx="3886200" cy="356616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680" dirty="0">
                <a:solidFill>
                  <a:srgbClr val="24181A"/>
                </a:solidFill>
              </a:rPr>
              <a:t>молодой носитель: нестабилен и голоден;</a:t>
            </a:r>
            <a:endParaRPr lang="en-US" sz="1680" dirty="0"/>
          </a:p>
          <a:p>
            <a:pPr marL="203200" indent="-203200">
              <a:buSzPct val="100000"/>
              <a:buChar char="•"/>
            </a:pPr>
            <a:r>
              <a:rPr lang="en-US" sz="1680" dirty="0">
                <a:solidFill>
                  <a:srgbClr val="24181A"/>
                </a:solidFill>
              </a:rPr>
              <a:t>старший адаптант: устойчив и дисциплинирован;</a:t>
            </a:r>
            <a:endParaRPr lang="en-US" sz="1680" dirty="0"/>
          </a:p>
          <a:p>
            <a:pPr marL="203200" indent="-203200">
              <a:buSzPct val="100000"/>
              <a:buChar char="•"/>
            </a:pPr>
            <a:r>
              <a:rPr lang="en-US" sz="1680" dirty="0">
                <a:solidFill>
                  <a:srgbClr val="24181A"/>
                </a:solidFill>
              </a:rPr>
              <a:t>гемарх: древняя элита, пьёт редко, но требует лучшее;</a:t>
            </a:r>
            <a:endParaRPr lang="en-US" sz="1680" dirty="0"/>
          </a:p>
          <a:p>
            <a:pPr marL="203200" indent="-203200">
              <a:buSzPct val="100000"/>
              <a:buChar char="•"/>
            </a:pPr>
            <a:r>
              <a:rPr lang="en-US" sz="1680" dirty="0">
                <a:solidFill>
                  <a:srgbClr val="24181A"/>
                </a:solidFill>
              </a:rPr>
              <a:t>ранний возраст заражения повышает шанс интеграции.</a:t>
            </a:r>
            <a:endParaRPr lang="en-US" sz="1680" dirty="0"/>
          </a:p>
        </p:txBody>
      </p:sp>
      <p:sp>
        <p:nvSpPr>
          <p:cNvPr id="7" name="Shape 4"/>
          <p:cNvSpPr/>
          <p:nvPr/>
        </p:nvSpPr>
        <p:spPr>
          <a:xfrm>
            <a:off x="594360" y="5486400"/>
            <a:ext cx="1097280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731520" y="5614416"/>
            <a:ext cx="10698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i="1" dirty="0">
                <a:solidFill>
                  <a:srgbClr val="FFFFFF"/>
                </a:solidFill>
              </a:rPr>
              <a:t>Древность в этой системе — не возраст, а политический капитал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Не всякий укушенный становится вампиром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pic>
        <p:nvPicPr>
          <p:cNvPr id="5" name="Image 0" descr="/home/mikhail/repos/foil-cap-theories/vampire-government/assets/generated/04-failed-infectio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232" y="1170432"/>
            <a:ext cx="6309360" cy="448056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315200" y="1572768"/>
            <a:ext cx="3840480" cy="34747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феррогемный каскад запускает перегрев крови;</a:t>
            </a:r>
            <a:endParaRPr lang="en-US" sz="1700" dirty="0"/>
          </a:p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летальная несовместимость отсеивает большинство;</a:t>
            </a:r>
            <a:endParaRPr lang="en-US" sz="1700" dirty="0"/>
          </a:p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успешная вампиризация биологически редка;</a:t>
            </a:r>
            <a:endParaRPr lang="en-US" sz="1700" dirty="0"/>
          </a:p>
          <a:p>
            <a:pPr marL="203200" indent="-203200">
              <a:buSzPct val="100000"/>
              <a:buChar char="•"/>
            </a:pPr>
            <a:r>
              <a:rPr lang="en-US" sz="1700" dirty="0">
                <a:solidFill>
                  <a:srgbClr val="24181A"/>
                </a:solidFill>
              </a:rPr>
              <a:t>малочисленность касты имеет псевдонаучное объяснение.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822960" y="5486400"/>
            <a:ext cx="1042416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960120" y="5614416"/>
            <a:ext cx="10149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50" b="1" i="1" dirty="0">
                <a:solidFill>
                  <a:srgbClr val="FFFFFF"/>
                </a:solidFill>
              </a:rPr>
              <a:t>Не всякий укушенный становится вампиром; большинство становятся статистикой</a:t>
            </a:r>
            <a:endParaRPr lang="en-US" sz="1850" dirty="0"/>
          </a:p>
        </p:txBody>
      </p:sp>
      <p:sp>
        <p:nvSpPr>
          <p:cNvPr id="9" name="Text 6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Как распознать вампира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pic>
        <p:nvPicPr>
          <p:cNvPr id="5" name="Image 0" descr="/home/mikhail/repos/foil-cap-theories/vampire-government/assets/generated/05-recognize-vampir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232" y="1170432"/>
            <a:ext cx="6263640" cy="452628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315200" y="1554480"/>
            <a:ext cx="3840480" cy="32918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730" dirty="0">
                <a:solidFill>
                  <a:srgbClr val="24181A"/>
                </a:solidFill>
              </a:rPr>
              <a:t>клыки чуть длиннее нормы;</a:t>
            </a:r>
            <a:endParaRPr lang="en-US" sz="1730" dirty="0"/>
          </a:p>
          <a:p>
            <a:pPr marL="203200" indent="-203200">
              <a:buSzPct val="100000"/>
              <a:buChar char="•"/>
            </a:pPr>
            <a:r>
              <a:rPr lang="en-US" sz="1730" dirty="0">
                <a:solidFill>
                  <a:srgbClr val="24181A"/>
                </a:solidFill>
              </a:rPr>
              <a:t>странно медленное старение;</a:t>
            </a:r>
            <a:endParaRPr lang="en-US" sz="1730" dirty="0"/>
          </a:p>
          <a:p>
            <a:pPr marL="203200" indent="-203200">
              <a:buSzPct val="100000"/>
              <a:buChar char="•"/>
            </a:pPr>
            <a:r>
              <a:rPr lang="en-US" sz="1730" dirty="0">
                <a:solidFill>
                  <a:srgbClr val="24181A"/>
                </a:solidFill>
              </a:rPr>
              <a:t>в голоде — тёмный расширенный зрачок;</a:t>
            </a:r>
            <a:endParaRPr lang="en-US" sz="1730" dirty="0"/>
          </a:p>
          <a:p>
            <a:pPr marL="203200" indent="-203200">
              <a:buSzPct val="100000"/>
              <a:buChar char="•"/>
            </a:pPr>
            <a:r>
              <a:rPr lang="en-US" sz="1730" dirty="0">
                <a:solidFill>
                  <a:srgbClr val="24181A"/>
                </a:solidFill>
              </a:rPr>
              <a:t>закрытые клубы и слишком долгая карьера.</a:t>
            </a:r>
            <a:endParaRPr lang="en-US" sz="1730" dirty="0"/>
          </a:p>
        </p:txBody>
      </p:sp>
      <p:sp>
        <p:nvSpPr>
          <p:cNvPr id="7" name="Shape 4"/>
          <p:cNvSpPr/>
          <p:nvPr/>
        </p:nvSpPr>
        <p:spPr>
          <a:xfrm>
            <a:off x="594360" y="5486400"/>
            <a:ext cx="1097280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731520" y="5614416"/>
            <a:ext cx="10698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30" b="1" i="1" dirty="0">
                <a:solidFill>
                  <a:srgbClr val="FFFFFF"/>
                </a:solidFill>
              </a:rPr>
              <a:t>Ни один симптом не доказывает ничего сам по себе — работает только совокупность</a:t>
            </a:r>
            <a:endParaRPr lang="en-US" sz="1830" dirty="0"/>
          </a:p>
        </p:txBody>
      </p:sp>
      <p:sp>
        <p:nvSpPr>
          <p:cNvPr id="9" name="Text 6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07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Экономика качественной крови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pic>
        <p:nvPicPr>
          <p:cNvPr id="5" name="Image 0" descr="/home/mikhail/repos/foil-cap-theories/vampire-government/assets/generated/06-blood-economy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232" y="1188720"/>
            <a:ext cx="6400800" cy="452628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315200" y="1508760"/>
            <a:ext cx="3886200" cy="34747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690" dirty="0">
                <a:solidFill>
                  <a:srgbClr val="24181A"/>
                </a:solidFill>
              </a:rPr>
              <a:t>массовая кровь — для периферии;</a:t>
            </a:r>
            <a:endParaRPr lang="en-US" sz="1690" dirty="0"/>
          </a:p>
          <a:p>
            <a:pPr marL="203200" indent="-203200">
              <a:buSzPct val="100000"/>
              <a:buChar char="•"/>
            </a:pPr>
            <a:r>
              <a:rPr lang="en-US" sz="1690" dirty="0">
                <a:solidFill>
                  <a:srgbClr val="24181A"/>
                </a:solidFill>
              </a:rPr>
              <a:t>стабильная кровь — от здоровых доноров;</a:t>
            </a:r>
            <a:endParaRPr lang="en-US" sz="1690" dirty="0"/>
          </a:p>
          <a:p>
            <a:pPr marL="203200" indent="-203200">
              <a:buSzPct val="100000"/>
              <a:buChar char="•"/>
            </a:pPr>
            <a:r>
              <a:rPr lang="en-US" sz="1690" dirty="0">
                <a:solidFill>
                  <a:srgbClr val="24181A"/>
                </a:solidFill>
              </a:rPr>
              <a:t>пиковая кровь — от молодых и сильных;</a:t>
            </a:r>
            <a:endParaRPr lang="en-US" sz="1690" dirty="0"/>
          </a:p>
          <a:p>
            <a:pPr marL="203200" indent="-203200">
              <a:buSzPct val="100000"/>
              <a:buChar char="•"/>
            </a:pPr>
            <a:r>
              <a:rPr lang="en-US" sz="1690" dirty="0">
                <a:solidFill>
                  <a:srgbClr val="24181A"/>
                </a:solidFill>
              </a:rPr>
              <a:t>династическая кровь — от особо ценных линий.</a:t>
            </a:r>
            <a:endParaRPr lang="en-US" sz="1690" dirty="0"/>
          </a:p>
        </p:txBody>
      </p:sp>
      <p:sp>
        <p:nvSpPr>
          <p:cNvPr id="7" name="Shape 4"/>
          <p:cNvSpPr/>
          <p:nvPr/>
        </p:nvSpPr>
        <p:spPr>
          <a:xfrm>
            <a:off x="594360" y="5486400"/>
            <a:ext cx="1097280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731520" y="5614416"/>
            <a:ext cx="10698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80" b="1" i="1" dirty="0">
                <a:solidFill>
                  <a:srgbClr val="FFFFFF"/>
                </a:solidFill>
              </a:rPr>
              <a:t>Чем древнее вампир, тем реже он питается, но тем дороже обходится каждый акт питания</a:t>
            </a:r>
            <a:endParaRPr lang="en-US" sz="1780" dirty="0"/>
          </a:p>
        </p:txBody>
      </p:sp>
      <p:sp>
        <p:nvSpPr>
          <p:cNvPr id="9" name="Text 6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08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4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11480"/>
          </a:xfrm>
          <a:prstGeom prst="rect">
            <a:avLst/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512064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2A1A1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Почему искусственная кровь им не подходит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9326880" y="548640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i="1" dirty="0">
                <a:solidFill>
                  <a:srgbClr val="A42A37"/>
                </a:solidFill>
              </a:rPr>
              <a:t>Псевдонаучная реконструкция</a:t>
            </a:r>
            <a:endParaRPr lang="en-US" sz="1000" dirty="0"/>
          </a:p>
        </p:txBody>
      </p:sp>
      <p:pic>
        <p:nvPicPr>
          <p:cNvPr id="5" name="Image 0" descr="/home/mikhail/repos/foil-cap-theories/vampire-government/assets/generated/07-artificial-bloo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232" y="1170432"/>
            <a:ext cx="6400800" cy="452628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315200" y="1527048"/>
            <a:ext cx="3886200" cy="34747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marL="203200" indent="-203200">
              <a:buSzPct val="100000"/>
              <a:buChar char="•"/>
            </a:pPr>
            <a:r>
              <a:rPr lang="en-US" sz="1680" dirty="0">
                <a:solidFill>
                  <a:srgbClr val="24181A"/>
                </a:solidFill>
              </a:rPr>
              <a:t>живая кровь несёт гормоны и стрессовые маркеры;</a:t>
            </a:r>
            <a:endParaRPr lang="en-US" sz="1680" dirty="0"/>
          </a:p>
          <a:p>
            <a:pPr marL="203200" indent="-203200">
              <a:buSzPct val="100000"/>
              <a:buChar char="•"/>
            </a:pPr>
            <a:r>
              <a:rPr lang="en-US" sz="1680" dirty="0">
                <a:solidFill>
                  <a:srgbClr val="24181A"/>
                </a:solidFill>
              </a:rPr>
              <a:t>искусственный суррогат даёт только базовую функцию;</a:t>
            </a:r>
            <a:endParaRPr lang="en-US" sz="1680" dirty="0"/>
          </a:p>
          <a:p>
            <a:pPr marL="203200" indent="-203200">
              <a:buSzPct val="100000"/>
              <a:buChar char="•"/>
            </a:pPr>
            <a:r>
              <a:rPr lang="en-US" sz="1680" dirty="0">
                <a:solidFill>
                  <a:srgbClr val="24181A"/>
                </a:solidFill>
              </a:rPr>
              <a:t>у гемархов не возникает полноценного насыщения;</a:t>
            </a:r>
            <a:endParaRPr lang="en-US" sz="1680" dirty="0"/>
          </a:p>
          <a:p>
            <a:pPr marL="203200" indent="-203200">
              <a:buSzPct val="100000"/>
              <a:buChar char="•"/>
            </a:pPr>
            <a:r>
              <a:rPr lang="en-US" sz="1680" dirty="0">
                <a:solidFill>
                  <a:srgbClr val="24181A"/>
                </a:solidFill>
              </a:rPr>
              <a:t>фототолерантность и регенерация не восстанавливаются.</a:t>
            </a:r>
            <a:endParaRPr lang="en-US" sz="1680" dirty="0"/>
          </a:p>
        </p:txBody>
      </p:sp>
      <p:sp>
        <p:nvSpPr>
          <p:cNvPr id="7" name="Shape 4"/>
          <p:cNvSpPr/>
          <p:nvPr/>
        </p:nvSpPr>
        <p:spPr>
          <a:xfrm>
            <a:off x="822960" y="5486400"/>
            <a:ext cx="10424160" cy="548640"/>
          </a:xfrm>
          <a:prstGeom prst="roundRect">
            <a:avLst>
              <a:gd name="adj" fmla="val 8333"/>
            </a:avLst>
          </a:prstGeom>
          <a:solidFill>
            <a:srgbClr val="7A1623"/>
          </a:solidFill>
          <a:ln w="12700">
            <a:solidFill>
              <a:srgbClr val="7A162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960120" y="5614416"/>
            <a:ext cx="10149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900" b="1" i="1" dirty="0">
                <a:solidFill>
                  <a:srgbClr val="FFFFFF"/>
                </a:solidFill>
              </a:rPr>
              <a:t>Искусственная кровь для них — суррогат, а не решение</a:t>
            </a:r>
            <a:endParaRPr lang="en-US" sz="1900" dirty="0"/>
          </a:p>
        </p:txBody>
      </p:sp>
      <p:sp>
        <p:nvSpPr>
          <p:cNvPr id="9" name="Text 6"/>
          <p:cNvSpPr/>
          <p:nvPr/>
        </p:nvSpPr>
        <p:spPr>
          <a:xfrm>
            <a:off x="11384280" y="6446520"/>
            <a:ext cx="320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705A5D"/>
                </a:solidFill>
              </a:rPr>
              <a:t>09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Nous Research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Пищевая цепочка: от тебя до теневого правительства</dc:title>
  <dc:subject>Псевдонаучная теория о гемозависимой элите</dc:subject>
  <dc:creator>Hermes Agent</dc:creator>
  <cp:lastModifiedBy>Hermes Agent</cp:lastModifiedBy>
  <cp:revision>1</cp:revision>
  <dcterms:created xsi:type="dcterms:W3CDTF">2026-06-30T10:01:53Z</dcterms:created>
  <dcterms:modified xsi:type="dcterms:W3CDTF">2026-06-30T10:01:53Z</dcterms:modified>
</cp:coreProperties>
</file>