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30B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01-title-food-chai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20A0D">
              <a:alpha val="66000"/>
            </a:srgbClr>
          </a:solidFill>
          <a:ln w="12700">
            <a:solidFill>
              <a:srgbClr val="120A0D">
                <a:alpha val="0"/>
              </a:srgbClr>
            </a:solidFill>
            <a:prstDash val="solid"/>
          </a:ln>
        </p:spPr>
      </p:sp>
      <p:sp>
        <p:nvSpPr>
          <p:cNvPr id="4" name="Shape 1"/>
          <p:cNvSpPr/>
          <p:nvPr/>
        </p:nvSpPr>
        <p:spPr>
          <a:xfrm>
            <a:off x="658368" y="749808"/>
            <a:ext cx="6355080" cy="4800600"/>
          </a:xfrm>
          <a:prstGeom prst="roundRect">
            <a:avLst>
              <a:gd name="adj" fmla="val 1143"/>
            </a:avLst>
          </a:prstGeom>
          <a:solidFill>
            <a:srgbClr val="1B1114">
              <a:alpha val="85000"/>
            </a:srgbClr>
          </a:solidFill>
          <a:ln w="12700">
            <a:solidFill>
              <a:srgbClr val="A42A37">
                <a:alpha val="80000"/>
              </a:srgbClr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914400" y="1051560"/>
            <a:ext cx="57607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Пищевая цепочка: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от тебя до теневого правительства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950976" y="2697480"/>
            <a:ext cx="5486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50" i="1" dirty="0">
                <a:solidFill>
                  <a:srgbClr val="F5E6D3"/>
                </a:solidFill>
              </a:rPr>
              <a:t>Расширенная версия: типы вампиров,</a:t>
            </a:r>
            <a:endParaRPr lang="en-US" sz="1750" dirty="0"/>
          </a:p>
          <a:p>
            <a:pPr indent="0" marL="0">
              <a:buNone/>
            </a:pPr>
            <a:r>
              <a:rPr lang="en-US" sz="1750" i="1" dirty="0">
                <a:solidFill>
                  <a:srgbClr val="F5E6D3"/>
                </a:solidFill>
              </a:rPr>
              <a:t>качественная кровь и скрытый рынок доноров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950976" y="3657600"/>
            <a:ext cx="44805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E0D0C4"/>
                </a:solidFill>
              </a:rPr>
              <a:t>Клуб шапочек из фольги</a:t>
            </a:r>
            <a:endParaRPr lang="en-US" sz="1600" dirty="0"/>
          </a:p>
          <a:p>
            <a:pPr indent="0" marL="0">
              <a:buNone/>
            </a:pPr>
            <a:r>
              <a:rPr lang="en-US" sz="1600" dirty="0">
                <a:solidFill>
                  <a:srgbClr val="E0D0C4"/>
                </a:solidFill>
              </a:rPr>
              <a:t>Псевдонаучный доклад в академическом стиле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1356848" y="6419088"/>
            <a:ext cx="365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B89B82"/>
                </a:solidFill>
              </a:rPr>
              <a:t>01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30B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08-hidden-donor-marke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892040" y="1883664"/>
            <a:ext cx="192024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Тайный рынок доноров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868680" y="1783080"/>
            <a:ext cx="123444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6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Элитные</a:t>
            </a:r>
            <a:endParaRPr lang="en-US" sz="1060" dirty="0"/>
          </a:p>
          <a:p>
            <a:pPr algn="ctr" indent="0" marL="0">
              <a:buNone/>
            </a:pPr>
            <a:r>
              <a:rPr lang="en-US" sz="106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школы</a:t>
            </a:r>
            <a:endParaRPr lang="en-US" sz="1060" dirty="0"/>
          </a:p>
        </p:txBody>
      </p:sp>
      <p:sp>
        <p:nvSpPr>
          <p:cNvPr id="5" name="Text 2"/>
          <p:cNvSpPr/>
          <p:nvPr/>
        </p:nvSpPr>
        <p:spPr>
          <a:xfrm>
            <a:off x="2542032" y="1783080"/>
            <a:ext cx="123444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6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Закрытые</a:t>
            </a:r>
            <a:endParaRPr lang="en-US" sz="1060" dirty="0"/>
          </a:p>
          <a:p>
            <a:pPr algn="ctr" indent="0" marL="0">
              <a:buNone/>
            </a:pPr>
            <a:r>
              <a:rPr lang="en-US" sz="106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клубы</a:t>
            </a:r>
            <a:endParaRPr lang="en-US" sz="1060" dirty="0"/>
          </a:p>
        </p:txBody>
      </p:sp>
      <p:sp>
        <p:nvSpPr>
          <p:cNvPr id="6" name="Text 3"/>
          <p:cNvSpPr/>
          <p:nvPr/>
        </p:nvSpPr>
        <p:spPr>
          <a:xfrm>
            <a:off x="8229600" y="1783080"/>
            <a:ext cx="1353312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4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Донорские</a:t>
            </a:r>
            <a:endParaRPr lang="en-US" sz="1040" dirty="0"/>
          </a:p>
          <a:p>
            <a:pPr algn="ctr" indent="0" marL="0">
              <a:buNone/>
            </a:pPr>
            <a:r>
              <a:rPr lang="en-US" sz="104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дома</a:t>
            </a:r>
            <a:endParaRPr lang="en-US" sz="1040" dirty="0"/>
          </a:p>
        </p:txBody>
      </p:sp>
      <p:sp>
        <p:nvSpPr>
          <p:cNvPr id="7" name="Text 4"/>
          <p:cNvSpPr/>
          <p:nvPr/>
        </p:nvSpPr>
        <p:spPr>
          <a:xfrm>
            <a:off x="9921240" y="1783080"/>
            <a:ext cx="132588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6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Династии</a:t>
            </a:r>
            <a:endParaRPr lang="en-US" sz="1060" dirty="0"/>
          </a:p>
        </p:txBody>
      </p:sp>
      <p:sp>
        <p:nvSpPr>
          <p:cNvPr id="8" name="Text 5"/>
          <p:cNvSpPr/>
          <p:nvPr/>
        </p:nvSpPr>
        <p:spPr>
          <a:xfrm>
            <a:off x="685800" y="3776472"/>
            <a:ext cx="1737360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Клиники</a:t>
            </a:r>
            <a:endParaRPr lang="en-US" sz="1080" dirty="0"/>
          </a:p>
        </p:txBody>
      </p:sp>
      <p:sp>
        <p:nvSpPr>
          <p:cNvPr id="9" name="Text 6"/>
          <p:cNvSpPr/>
          <p:nvPr/>
        </p:nvSpPr>
        <p:spPr>
          <a:xfrm>
            <a:off x="2697480" y="3776472"/>
            <a:ext cx="1737360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Медицинский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отбор</a:t>
            </a:r>
            <a:endParaRPr lang="en-US" sz="1000" dirty="0"/>
          </a:p>
        </p:txBody>
      </p:sp>
      <p:sp>
        <p:nvSpPr>
          <p:cNvPr id="10" name="Text 7"/>
          <p:cNvSpPr/>
          <p:nvPr/>
        </p:nvSpPr>
        <p:spPr>
          <a:xfrm>
            <a:off x="5074920" y="4462272"/>
            <a:ext cx="2212848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лаунджи для</a:t>
            </a:r>
            <a:endParaRPr lang="en-US" sz="1050" dirty="0"/>
          </a:p>
          <a:p>
            <a:pPr algn="ctr" indent="0" marL="0">
              <a:buNone/>
            </a:pPr>
            <a:r>
              <a:rPr lang="en-US" sz="105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удержания доноров</a:t>
            </a:r>
            <a:endParaRPr lang="en-US" sz="1050" dirty="0"/>
          </a:p>
        </p:txBody>
      </p:sp>
      <p:sp>
        <p:nvSpPr>
          <p:cNvPr id="11" name="Text 8"/>
          <p:cNvSpPr/>
          <p:nvPr/>
        </p:nvSpPr>
        <p:spPr>
          <a:xfrm>
            <a:off x="8247888" y="3776472"/>
            <a:ext cx="1737360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Биобанки</a:t>
            </a:r>
            <a:endParaRPr lang="en-US" sz="1080" dirty="0"/>
          </a:p>
        </p:txBody>
      </p:sp>
      <p:sp>
        <p:nvSpPr>
          <p:cNvPr id="12" name="Text 9"/>
          <p:cNvSpPr/>
          <p:nvPr/>
        </p:nvSpPr>
        <p:spPr>
          <a:xfrm>
            <a:off x="10222992" y="3776472"/>
            <a:ext cx="1572768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Архивы и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досье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566928" y="6272784"/>
            <a:ext cx="96012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98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доноры</a:t>
            </a:r>
            <a:endParaRPr lang="en-US" sz="980" dirty="0"/>
          </a:p>
        </p:txBody>
      </p:sp>
      <p:sp>
        <p:nvSpPr>
          <p:cNvPr id="14" name="Text 11"/>
          <p:cNvSpPr/>
          <p:nvPr/>
        </p:nvSpPr>
        <p:spPr>
          <a:xfrm>
            <a:off x="2395728" y="6272784"/>
            <a:ext cx="96012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98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анкеты</a:t>
            </a:r>
            <a:endParaRPr lang="en-US" sz="980" dirty="0"/>
          </a:p>
        </p:txBody>
      </p:sp>
      <p:sp>
        <p:nvSpPr>
          <p:cNvPr id="15" name="Text 12"/>
          <p:cNvSpPr/>
          <p:nvPr/>
        </p:nvSpPr>
        <p:spPr>
          <a:xfrm>
            <a:off x="4416552" y="6272784"/>
            <a:ext cx="96012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98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отбор</a:t>
            </a:r>
            <a:endParaRPr lang="en-US" sz="980" dirty="0"/>
          </a:p>
        </p:txBody>
      </p:sp>
      <p:sp>
        <p:nvSpPr>
          <p:cNvPr id="16" name="Text 13"/>
          <p:cNvSpPr/>
          <p:nvPr/>
        </p:nvSpPr>
        <p:spPr>
          <a:xfrm>
            <a:off x="6336792" y="6272784"/>
            <a:ext cx="96012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98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пробирки</a:t>
            </a:r>
            <a:endParaRPr lang="en-US" sz="980" dirty="0"/>
          </a:p>
        </p:txBody>
      </p:sp>
      <p:sp>
        <p:nvSpPr>
          <p:cNvPr id="17" name="Text 14"/>
          <p:cNvSpPr/>
          <p:nvPr/>
        </p:nvSpPr>
        <p:spPr>
          <a:xfrm>
            <a:off x="8348472" y="6272784"/>
            <a:ext cx="96012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98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архив</a:t>
            </a:r>
            <a:endParaRPr lang="en-US" sz="980" dirty="0"/>
          </a:p>
        </p:txBody>
      </p:sp>
      <p:sp>
        <p:nvSpPr>
          <p:cNvPr id="18" name="Text 15"/>
          <p:cNvSpPr/>
          <p:nvPr/>
        </p:nvSpPr>
        <p:spPr>
          <a:xfrm>
            <a:off x="10314432" y="6272784"/>
            <a:ext cx="1078992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94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сердце рынка</a:t>
            </a:r>
            <a:endParaRPr lang="en-US" sz="940" dirty="0"/>
          </a:p>
        </p:txBody>
      </p:sp>
      <p:sp>
        <p:nvSpPr>
          <p:cNvPr id="19" name="Text 16"/>
          <p:cNvSpPr/>
          <p:nvPr/>
        </p:nvSpPr>
        <p:spPr>
          <a:xfrm>
            <a:off x="11356848" y="6419088"/>
            <a:ext cx="365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B89B82"/>
                </a:solidFill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130B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09-donor-hous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49808" y="475488"/>
            <a:ext cx="4526280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Донорский дом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841248" y="914400"/>
            <a:ext cx="4297680" cy="40233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80" i="1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санаторий, пансион и селекционный узел</a:t>
            </a:r>
            <a:endParaRPr lang="en-US" sz="1280" dirty="0"/>
          </a:p>
          <a:p>
            <a:pPr algn="ctr" indent="0" marL="0">
              <a:buNone/>
            </a:pPr>
            <a:r>
              <a:rPr lang="en-US" sz="1280" i="1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под одной крышей</a:t>
            </a:r>
            <a:endParaRPr lang="en-US" sz="1280" dirty="0"/>
          </a:p>
        </p:txBody>
      </p:sp>
      <p:sp>
        <p:nvSpPr>
          <p:cNvPr id="5" name="Text 2"/>
          <p:cNvSpPr/>
          <p:nvPr/>
        </p:nvSpPr>
        <p:spPr>
          <a:xfrm>
            <a:off x="6537960" y="5961888"/>
            <a:ext cx="1005840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отбор</a:t>
            </a:r>
            <a:endParaRPr lang="en-US" sz="1050" dirty="0"/>
          </a:p>
        </p:txBody>
      </p:sp>
      <p:sp>
        <p:nvSpPr>
          <p:cNvPr id="6" name="Text 3"/>
          <p:cNvSpPr/>
          <p:nvPr/>
        </p:nvSpPr>
        <p:spPr>
          <a:xfrm>
            <a:off x="8467344" y="5961888"/>
            <a:ext cx="1005840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обучение</a:t>
            </a:r>
            <a:endParaRPr lang="en-US" sz="1050" dirty="0"/>
          </a:p>
        </p:txBody>
      </p:sp>
      <p:sp>
        <p:nvSpPr>
          <p:cNvPr id="7" name="Text 4"/>
          <p:cNvSpPr/>
          <p:nvPr/>
        </p:nvSpPr>
        <p:spPr>
          <a:xfrm>
            <a:off x="10351008" y="5961888"/>
            <a:ext cx="1005840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медицина</a:t>
            </a:r>
            <a:endParaRPr lang="en-US" sz="1050" dirty="0"/>
          </a:p>
        </p:txBody>
      </p:sp>
      <p:sp>
        <p:nvSpPr>
          <p:cNvPr id="8" name="Text 5"/>
          <p:cNvSpPr/>
          <p:nvPr/>
        </p:nvSpPr>
        <p:spPr>
          <a:xfrm>
            <a:off x="11384280" y="5961888"/>
            <a:ext cx="594360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селекция</a:t>
            </a:r>
            <a:endParaRPr lang="en-US" sz="950" dirty="0"/>
          </a:p>
        </p:txBody>
      </p:sp>
      <p:sp>
        <p:nvSpPr>
          <p:cNvPr id="9" name="Text 6"/>
          <p:cNvSpPr/>
          <p:nvPr/>
        </p:nvSpPr>
        <p:spPr>
          <a:xfrm>
            <a:off x="11356848" y="6419088"/>
            <a:ext cx="365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B89B82"/>
                </a:solidFill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130B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10-blood-etiquett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611880" y="384048"/>
            <a:ext cx="4919472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Кровяной этикет элиты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2788920" y="6272784"/>
            <a:ext cx="1874520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20" b="1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оценка донора</a:t>
            </a:r>
            <a:endParaRPr lang="en-US" sz="1120" dirty="0"/>
          </a:p>
        </p:txBody>
      </p:sp>
      <p:sp>
        <p:nvSpPr>
          <p:cNvPr id="5" name="Text 2"/>
          <p:cNvSpPr/>
          <p:nvPr/>
        </p:nvSpPr>
        <p:spPr>
          <a:xfrm>
            <a:off x="4901184" y="6272784"/>
            <a:ext cx="2103120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20" b="1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ритуал насыщения</a:t>
            </a:r>
            <a:endParaRPr lang="en-US" sz="1120" dirty="0"/>
          </a:p>
        </p:txBody>
      </p:sp>
      <p:sp>
        <p:nvSpPr>
          <p:cNvPr id="6" name="Text 3"/>
          <p:cNvSpPr/>
          <p:nvPr/>
        </p:nvSpPr>
        <p:spPr>
          <a:xfrm>
            <a:off x="7278624" y="6272784"/>
            <a:ext cx="1920240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20" b="1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учёт качества</a:t>
            </a:r>
            <a:endParaRPr lang="en-US" sz="1120" dirty="0"/>
          </a:p>
        </p:txBody>
      </p:sp>
      <p:sp>
        <p:nvSpPr>
          <p:cNvPr id="7" name="Text 4"/>
          <p:cNvSpPr/>
          <p:nvPr/>
        </p:nvSpPr>
        <p:spPr>
          <a:xfrm>
            <a:off x="9555480" y="6272784"/>
            <a:ext cx="1965960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60" b="1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документы допуска</a:t>
            </a:r>
            <a:endParaRPr lang="en-US" sz="1060" dirty="0"/>
          </a:p>
        </p:txBody>
      </p:sp>
      <p:sp>
        <p:nvSpPr>
          <p:cNvPr id="8" name="Text 5"/>
          <p:cNvSpPr/>
          <p:nvPr/>
        </p:nvSpPr>
        <p:spPr>
          <a:xfrm>
            <a:off x="11356848" y="6419088"/>
            <a:ext cx="365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B89B82"/>
                </a:solidFill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130B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11-feeding-zones-map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10128" y="310896"/>
            <a:ext cx="5394960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Геополитика кормовых зон</a:t>
            </a:r>
            <a:endParaRPr lang="en-US" sz="2000" dirty="0"/>
          </a:p>
        </p:txBody>
      </p:sp>
      <p:sp>
        <p:nvSpPr>
          <p:cNvPr id="4" name="Text 1"/>
          <p:cNvSpPr/>
          <p:nvPr/>
        </p:nvSpPr>
        <p:spPr>
          <a:xfrm>
            <a:off x="621792" y="3310128"/>
            <a:ext cx="164592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4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резервуары</a:t>
            </a:r>
            <a:endParaRPr lang="en-US" sz="1040" dirty="0"/>
          </a:p>
          <a:p>
            <a:pPr algn="ctr" indent="0" marL="0">
              <a:buNone/>
            </a:pPr>
            <a:r>
              <a:rPr lang="en-US" sz="104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населения</a:t>
            </a:r>
            <a:endParaRPr lang="en-US" sz="1040" dirty="0"/>
          </a:p>
        </p:txBody>
      </p:sp>
      <p:sp>
        <p:nvSpPr>
          <p:cNvPr id="5" name="Text 2"/>
          <p:cNvSpPr/>
          <p:nvPr/>
        </p:nvSpPr>
        <p:spPr>
          <a:xfrm>
            <a:off x="621792" y="3721608"/>
            <a:ext cx="164592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4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морские</a:t>
            </a:r>
            <a:endParaRPr lang="en-US" sz="1040" dirty="0"/>
          </a:p>
          <a:p>
            <a:pPr algn="ctr" indent="0" marL="0">
              <a:buNone/>
            </a:pPr>
            <a:r>
              <a:rPr lang="en-US" sz="104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коридоры</a:t>
            </a:r>
            <a:endParaRPr lang="en-US" sz="1040" dirty="0"/>
          </a:p>
        </p:txBody>
      </p:sp>
      <p:sp>
        <p:nvSpPr>
          <p:cNvPr id="6" name="Text 3"/>
          <p:cNvSpPr/>
          <p:nvPr/>
        </p:nvSpPr>
        <p:spPr>
          <a:xfrm>
            <a:off x="621792" y="4142232"/>
            <a:ext cx="164592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авиационные</a:t>
            </a:r>
            <a:endParaRPr lang="en-US" sz="1020" dirty="0"/>
          </a:p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узлы</a:t>
            </a:r>
            <a:endParaRPr lang="en-US" sz="1020" dirty="0"/>
          </a:p>
        </p:txBody>
      </p:sp>
      <p:sp>
        <p:nvSpPr>
          <p:cNvPr id="7" name="Text 4"/>
          <p:cNvSpPr/>
          <p:nvPr/>
        </p:nvSpPr>
        <p:spPr>
          <a:xfrm>
            <a:off x="621792" y="4562856"/>
            <a:ext cx="164592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4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убежища</a:t>
            </a:r>
            <a:endParaRPr lang="en-US" sz="1040" dirty="0"/>
          </a:p>
          <a:p>
            <a:pPr algn="ctr" indent="0" marL="0">
              <a:buNone/>
            </a:pPr>
            <a:r>
              <a:rPr lang="en-US" sz="104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элиты</a:t>
            </a:r>
            <a:endParaRPr lang="en-US" sz="1040" dirty="0"/>
          </a:p>
        </p:txBody>
      </p:sp>
      <p:sp>
        <p:nvSpPr>
          <p:cNvPr id="8" name="Text 5"/>
          <p:cNvSpPr/>
          <p:nvPr/>
        </p:nvSpPr>
        <p:spPr>
          <a:xfrm>
            <a:off x="621792" y="4983480"/>
            <a:ext cx="164592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эксперименты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и селекция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4315968" y="6291072"/>
            <a:ext cx="3611880" cy="32918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60" b="1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карта показывает не государства,</a:t>
            </a:r>
            <a:endParaRPr lang="en-US" sz="1160" dirty="0"/>
          </a:p>
          <a:p>
            <a:pPr algn="ctr" indent="0" marL="0">
              <a:buNone/>
            </a:pPr>
            <a:r>
              <a:rPr lang="en-US" sz="1160" b="1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а контуры биологического снабжения</a:t>
            </a:r>
            <a:endParaRPr lang="en-US" sz="1160" dirty="0"/>
          </a:p>
        </p:txBody>
      </p:sp>
      <p:sp>
        <p:nvSpPr>
          <p:cNvPr id="10" name="Text 7"/>
          <p:cNvSpPr/>
          <p:nvPr/>
        </p:nvSpPr>
        <p:spPr>
          <a:xfrm>
            <a:off x="11356848" y="6419088"/>
            <a:ext cx="365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B89B82"/>
                </a:solidFill>
              </a:rPr>
              <a:t>13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130B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12-food-chain-cha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664208" y="256032"/>
            <a:ext cx="8887968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750" b="1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Пищевая цепочка: от тебя до теневого правительства</a:t>
            </a:r>
            <a:endParaRPr lang="en-US" sz="1750" dirty="0"/>
          </a:p>
        </p:txBody>
      </p:sp>
      <p:sp>
        <p:nvSpPr>
          <p:cNvPr id="4" name="Text 1"/>
          <p:cNvSpPr/>
          <p:nvPr/>
        </p:nvSpPr>
        <p:spPr>
          <a:xfrm>
            <a:off x="292608" y="1645920"/>
            <a:ext cx="1353312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человек</a:t>
            </a:r>
            <a:endParaRPr lang="en-US" sz="1020" dirty="0"/>
          </a:p>
        </p:txBody>
      </p:sp>
      <p:sp>
        <p:nvSpPr>
          <p:cNvPr id="5" name="Text 2"/>
          <p:cNvSpPr/>
          <p:nvPr/>
        </p:nvSpPr>
        <p:spPr>
          <a:xfrm>
            <a:off x="2240280" y="1645920"/>
            <a:ext cx="1353312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наблюдение</a:t>
            </a:r>
            <a:endParaRPr lang="en-US" sz="1020" dirty="0"/>
          </a:p>
        </p:txBody>
      </p:sp>
      <p:sp>
        <p:nvSpPr>
          <p:cNvPr id="6" name="Text 3"/>
          <p:cNvSpPr/>
          <p:nvPr/>
        </p:nvSpPr>
        <p:spPr>
          <a:xfrm>
            <a:off x="4242816" y="1645920"/>
            <a:ext cx="1353312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сортировка</a:t>
            </a:r>
            <a:endParaRPr lang="en-US" sz="1020" dirty="0"/>
          </a:p>
        </p:txBody>
      </p:sp>
      <p:sp>
        <p:nvSpPr>
          <p:cNvPr id="7" name="Text 4"/>
          <p:cNvSpPr/>
          <p:nvPr/>
        </p:nvSpPr>
        <p:spPr>
          <a:xfrm>
            <a:off x="6236208" y="1645920"/>
            <a:ext cx="1353312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логистика</a:t>
            </a:r>
            <a:endParaRPr lang="en-US" sz="1020" dirty="0"/>
          </a:p>
        </p:txBody>
      </p:sp>
      <p:sp>
        <p:nvSpPr>
          <p:cNvPr id="8" name="Text 5"/>
          <p:cNvSpPr/>
          <p:nvPr/>
        </p:nvSpPr>
        <p:spPr>
          <a:xfrm>
            <a:off x="8247888" y="1645920"/>
            <a:ext cx="1353312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98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встреча</a:t>
            </a:r>
            <a:endParaRPr lang="en-US" sz="980" dirty="0"/>
          </a:p>
          <a:p>
            <a:pPr algn="ctr" indent="0" marL="0">
              <a:buNone/>
            </a:pPr>
            <a:r>
              <a:rPr lang="en-US" sz="98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элиты</a:t>
            </a:r>
            <a:endParaRPr lang="en-US" sz="980" dirty="0"/>
          </a:p>
        </p:txBody>
      </p:sp>
      <p:sp>
        <p:nvSpPr>
          <p:cNvPr id="9" name="Text 6"/>
          <p:cNvSpPr/>
          <p:nvPr/>
        </p:nvSpPr>
        <p:spPr>
          <a:xfrm>
            <a:off x="10222992" y="1645920"/>
            <a:ext cx="1353312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досье</a:t>
            </a:r>
            <a:endParaRPr lang="en-US" sz="1020" dirty="0"/>
          </a:p>
        </p:txBody>
      </p:sp>
      <p:sp>
        <p:nvSpPr>
          <p:cNvPr id="10" name="Text 7"/>
          <p:cNvSpPr/>
          <p:nvPr/>
        </p:nvSpPr>
        <p:spPr>
          <a:xfrm>
            <a:off x="11045952" y="1645920"/>
            <a:ext cx="86868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гемарх</a:t>
            </a:r>
            <a:endParaRPr lang="en-US" sz="1000" dirty="0"/>
          </a:p>
        </p:txBody>
      </p:sp>
      <p:sp>
        <p:nvSpPr>
          <p:cNvPr id="11" name="Text 8"/>
          <p:cNvSpPr/>
          <p:nvPr/>
        </p:nvSpPr>
        <p:spPr>
          <a:xfrm>
            <a:off x="301752" y="4498848"/>
            <a:ext cx="155448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3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массовая</a:t>
            </a:r>
            <a:endParaRPr lang="en-US" sz="1030" dirty="0"/>
          </a:p>
          <a:p>
            <a:pPr algn="ctr" indent="0" marL="0">
              <a:buNone/>
            </a:pPr>
            <a:r>
              <a:rPr lang="en-US" sz="103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донорская база</a:t>
            </a:r>
            <a:endParaRPr lang="en-US" sz="1030" dirty="0"/>
          </a:p>
        </p:txBody>
      </p:sp>
      <p:sp>
        <p:nvSpPr>
          <p:cNvPr id="12" name="Text 9"/>
          <p:cNvSpPr/>
          <p:nvPr/>
        </p:nvSpPr>
        <p:spPr>
          <a:xfrm>
            <a:off x="3657600" y="5632704"/>
            <a:ext cx="1691640" cy="2743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отбор по</a:t>
            </a:r>
            <a:endParaRPr lang="en-US" sz="1020" dirty="0"/>
          </a:p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биометрии</a:t>
            </a:r>
            <a:endParaRPr lang="en-US" sz="1020" dirty="0"/>
          </a:p>
        </p:txBody>
      </p:sp>
      <p:sp>
        <p:nvSpPr>
          <p:cNvPr id="13" name="Text 10"/>
          <p:cNvSpPr/>
          <p:nvPr/>
        </p:nvSpPr>
        <p:spPr>
          <a:xfrm>
            <a:off x="7013448" y="5632704"/>
            <a:ext cx="1783080" cy="2743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качество важнее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количества</a:t>
            </a:r>
            <a:endParaRPr lang="en-US" sz="1000" dirty="0"/>
          </a:p>
        </p:txBody>
      </p:sp>
      <p:sp>
        <p:nvSpPr>
          <p:cNvPr id="14" name="Text 11"/>
          <p:cNvSpPr/>
          <p:nvPr/>
        </p:nvSpPr>
        <p:spPr>
          <a:xfrm>
            <a:off x="10351008" y="4498848"/>
            <a:ext cx="146304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4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верхушка</a:t>
            </a:r>
            <a:endParaRPr lang="en-US" sz="1040" dirty="0"/>
          </a:p>
          <a:p>
            <a:pPr algn="ctr" indent="0" marL="0">
              <a:buNone/>
            </a:pPr>
            <a:r>
              <a:rPr lang="en-US" sz="104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спроса</a:t>
            </a:r>
            <a:endParaRPr lang="en-US" sz="1040" dirty="0"/>
          </a:p>
        </p:txBody>
      </p:sp>
      <p:sp>
        <p:nvSpPr>
          <p:cNvPr id="15" name="Text 12"/>
          <p:cNvSpPr/>
          <p:nvPr/>
        </p:nvSpPr>
        <p:spPr>
          <a:xfrm>
            <a:off x="11356848" y="6419088"/>
            <a:ext cx="365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B89B82"/>
                </a:solidFill>
              </a:rPr>
              <a:t>14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30B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30B0D"/>
          </a:solidFill>
          <a:ln w="12700">
            <a:solidFill>
              <a:srgbClr val="130B0D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41248" y="841248"/>
            <a:ext cx="2743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Вывод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68680" y="1828800"/>
            <a:ext cx="7452360" cy="17373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F5E6D3"/>
                </a:solidFill>
              </a:rPr>
              <a:t>Если теория верна, вершина мировой политики — это не кабинет и не трон, а хорошо организованная столовая премиум-класса, где человечество давно числится в меню.</a:t>
            </a:r>
            <a:endParaRPr lang="en-US" sz="2400" dirty="0"/>
          </a:p>
        </p:txBody>
      </p:sp>
      <p:sp>
        <p:nvSpPr>
          <p:cNvPr id="5" name="Shape 3"/>
          <p:cNvSpPr/>
          <p:nvPr/>
        </p:nvSpPr>
        <p:spPr>
          <a:xfrm>
            <a:off x="8366760" y="1463040"/>
            <a:ext cx="2606040" cy="3108960"/>
          </a:xfrm>
          <a:prstGeom prst="roundRect">
            <a:avLst>
              <a:gd name="adj" fmla="val 2807"/>
            </a:avLst>
          </a:prstGeom>
          <a:solidFill>
            <a:srgbClr val="2A1419"/>
          </a:solidFill>
          <a:ln w="12700">
            <a:solidFill>
              <a:srgbClr val="C7A56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887968" y="1828800"/>
            <a:ext cx="1600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</a:rPr>
              <a:t>Ключевые</a:t>
            </a:r>
            <a:endParaRPr lang="en-US" sz="2000" dirty="0"/>
          </a:p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</a:rPr>
              <a:t>формулы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8641080" y="2651760"/>
            <a:ext cx="2057400" cy="11430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550" dirty="0">
                <a:solidFill>
                  <a:srgbClr val="F5E6D3"/>
                </a:solidFill>
              </a:rPr>
              <a:t>• власть = кормовая логистика</a:t>
            </a:r>
            <a:endParaRPr lang="en-US" sz="1550" dirty="0"/>
          </a:p>
          <a:p>
            <a:pPr indent="0" marL="0">
              <a:buNone/>
            </a:pPr>
            <a:r>
              <a:rPr lang="en-US" sz="1550" dirty="0">
                <a:solidFill>
                  <a:srgbClr val="F5E6D3"/>
                </a:solidFill>
              </a:rPr>
              <a:t>• кровь = валюта</a:t>
            </a:r>
            <a:endParaRPr lang="en-US" sz="1550" dirty="0"/>
          </a:p>
          <a:p>
            <a:pPr indent="0" marL="0">
              <a:buNone/>
            </a:pPr>
            <a:r>
              <a:rPr lang="en-US" sz="1550" dirty="0">
                <a:solidFill>
                  <a:srgbClr val="F5E6D3"/>
                </a:solidFill>
              </a:rPr>
              <a:t>• элита скрывает не власть, а рацион</a:t>
            </a:r>
            <a:endParaRPr lang="en-US" sz="1550" dirty="0"/>
          </a:p>
        </p:txBody>
      </p:sp>
      <p:sp>
        <p:nvSpPr>
          <p:cNvPr id="8" name="Text 6"/>
          <p:cNvSpPr/>
          <p:nvPr/>
        </p:nvSpPr>
        <p:spPr>
          <a:xfrm>
            <a:off x="914400" y="5897880"/>
            <a:ext cx="6766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D2B8A5"/>
                </a:solidFill>
              </a:rPr>
              <a:t>Жанр: академически поданная псевдонаука для клуба шапочек из фольги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11356848" y="6419088"/>
            <a:ext cx="365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B89B82"/>
                </a:solidFill>
              </a:rPr>
              <a:t>15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3EA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384048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66928" y="530352"/>
            <a:ext cx="8046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2A1A1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Гипотеза исследования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9144000" y="566928"/>
            <a:ext cx="2423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804672" y="1417320"/>
            <a:ext cx="4892040" cy="1965960"/>
          </a:xfrm>
          <a:prstGeom prst="roundRect">
            <a:avLst>
              <a:gd name="adj" fmla="val 2791"/>
            </a:avLst>
          </a:prstGeom>
          <a:solidFill>
            <a:srgbClr val="FFF7EE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69264" y="1563624"/>
            <a:ext cx="45628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Базовая идея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969264" y="1892808"/>
            <a:ext cx="4562856" cy="1325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Теневое правительство — это не просто политическая сеть, а долгоживущая гемозависимая каста, превратившая власть в механизм стабильного питания.</a:t>
            </a:r>
            <a:endParaRPr lang="en-US" sz="1460" dirty="0"/>
          </a:p>
        </p:txBody>
      </p:sp>
      <p:sp>
        <p:nvSpPr>
          <p:cNvPr id="8" name="Text 6"/>
          <p:cNvSpPr/>
          <p:nvPr/>
        </p:nvSpPr>
        <p:spPr>
          <a:xfrm>
            <a:off x="6446520" y="1572768"/>
            <a:ext cx="4572000" cy="32918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177800" indent="-1778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вирусное происхождение касты;</a:t>
            </a:r>
            <a:endParaRPr lang="en-US" sz="1800" dirty="0"/>
          </a:p>
          <a:p>
            <a:pPr marL="177800" indent="-1778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долголетие как источник стратегического преимущества;</a:t>
            </a:r>
            <a:endParaRPr lang="en-US" sz="1800" dirty="0"/>
          </a:p>
          <a:p>
            <a:pPr marL="177800" indent="-1778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кровь как ресурс, валюта и предмет селекции;</a:t>
            </a:r>
            <a:endParaRPr lang="en-US" sz="1800" dirty="0"/>
          </a:p>
          <a:p>
            <a:pPr marL="177800" indent="-1778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власть как надстройка над пищевой цепочкой.</a:t>
            </a:r>
            <a:endParaRPr lang="en-US" sz="1800" dirty="0"/>
          </a:p>
        </p:txBody>
      </p:sp>
      <p:sp>
        <p:nvSpPr>
          <p:cNvPr id="9" name="Shape 7"/>
          <p:cNvSpPr/>
          <p:nvPr/>
        </p:nvSpPr>
        <p:spPr>
          <a:xfrm>
            <a:off x="822960" y="5321808"/>
            <a:ext cx="10515600" cy="530352"/>
          </a:xfrm>
          <a:prstGeom prst="roundRect">
            <a:avLst>
              <a:gd name="adj" fmla="val 8621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50976" y="5440680"/>
            <a:ext cx="10259568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i="1" dirty="0">
                <a:solidFill>
                  <a:srgbClr val="FFFFFF"/>
                </a:solidFill>
              </a:rPr>
              <a:t>Ключевая формула: власть = контроль кормовой инфраструктуры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11356848" y="6419088"/>
            <a:ext cx="365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3EA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384048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66928" y="530352"/>
            <a:ext cx="8046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2A1A1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Sanguis Noctis Virus (SNV-12)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9144000" y="566928"/>
            <a:ext cx="2423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804672" y="1554480"/>
            <a:ext cx="4572000" cy="34747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177800" indent="-1778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латентная вирус-индуцированная вампиризация;</a:t>
            </a:r>
            <a:endParaRPr lang="en-US" sz="1800" dirty="0"/>
          </a:p>
          <a:p>
            <a:pPr marL="177800" indent="-1778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хроническая антропогематофагия;</a:t>
            </a:r>
            <a:endParaRPr lang="en-US" sz="1800" dirty="0"/>
          </a:p>
          <a:p>
            <a:pPr marL="177800" indent="-1778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гемозависимый постчеловеческий синдром;</a:t>
            </a:r>
            <a:endParaRPr lang="en-US" sz="1800" dirty="0"/>
          </a:p>
          <a:p>
            <a:pPr marL="177800" indent="-1778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обратимая фототолерантность после кормления.</a:t>
            </a:r>
            <a:endParaRPr lang="en-US" sz="1800" dirty="0"/>
          </a:p>
        </p:txBody>
      </p:sp>
      <p:sp>
        <p:nvSpPr>
          <p:cNvPr id="6" name="Shape 4"/>
          <p:cNvSpPr/>
          <p:nvPr/>
        </p:nvSpPr>
        <p:spPr>
          <a:xfrm>
            <a:off x="6217920" y="1417320"/>
            <a:ext cx="4846320" cy="3566160"/>
          </a:xfrm>
          <a:prstGeom prst="roundRect">
            <a:avLst>
              <a:gd name="adj" fmla="val 1538"/>
            </a:avLst>
          </a:prstGeom>
          <a:solidFill>
            <a:srgbClr val="FFF7EE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382512" y="1563624"/>
            <a:ext cx="451713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Ключевые эффекты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6382512" y="1892808"/>
            <a:ext cx="4517136" cy="29260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SNV-12 не делает человека мистическим существом мгновенно. Он перестраивает обменные пути, усиливает регенерацию, замедляет старение и формирует зависимость от человеческой крови как от носителя редких сигнальных молекул.</a:t>
            </a:r>
            <a:endParaRPr lang="en-US" sz="1460" dirty="0"/>
          </a:p>
        </p:txBody>
      </p:sp>
      <p:sp>
        <p:nvSpPr>
          <p:cNvPr id="9" name="Shape 7"/>
          <p:cNvSpPr/>
          <p:nvPr/>
        </p:nvSpPr>
        <p:spPr>
          <a:xfrm>
            <a:off x="822960" y="5321808"/>
            <a:ext cx="10515600" cy="530352"/>
          </a:xfrm>
          <a:prstGeom prst="roundRect">
            <a:avLst>
              <a:gd name="adj" fmla="val 8621"/>
            </a:avLst>
          </a:prstGeom>
          <a:solidFill>
            <a:srgbClr val="A42A37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50976" y="5440680"/>
            <a:ext cx="10259568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i="1" dirty="0">
                <a:solidFill>
                  <a:srgbClr val="FFFFFF"/>
                </a:solidFill>
              </a:rPr>
              <a:t>Вампиризм здесь — не проклятие, а вирусная адаптация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11356848" y="6419088"/>
            <a:ext cx="365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30B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02-medieval-origi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617720" y="347472"/>
            <a:ext cx="2926080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XII–XIV века</a:t>
            </a:r>
            <a:endParaRPr lang="en-US" sz="1800" dirty="0"/>
          </a:p>
        </p:txBody>
      </p:sp>
      <p:sp>
        <p:nvSpPr>
          <p:cNvPr id="4" name="Text 1"/>
          <p:cNvSpPr/>
          <p:nvPr/>
        </p:nvSpPr>
        <p:spPr>
          <a:xfrm>
            <a:off x="1078992" y="5705856"/>
            <a:ext cx="2057400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войны и миграции</a:t>
            </a:r>
            <a:endParaRPr lang="en-US" sz="1200" dirty="0"/>
          </a:p>
        </p:txBody>
      </p:sp>
      <p:sp>
        <p:nvSpPr>
          <p:cNvPr id="5" name="Text 2"/>
          <p:cNvSpPr/>
          <p:nvPr/>
        </p:nvSpPr>
        <p:spPr>
          <a:xfrm>
            <a:off x="3319272" y="5705856"/>
            <a:ext cx="1965960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антисанитария</a:t>
            </a: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5532120" y="5705856"/>
            <a:ext cx="2743200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эпидемии и массовая смертность</a:t>
            </a:r>
            <a:endParaRPr lang="en-US" sz="1200" dirty="0"/>
          </a:p>
        </p:txBody>
      </p:sp>
      <p:sp>
        <p:nvSpPr>
          <p:cNvPr id="7" name="Text 4"/>
          <p:cNvSpPr/>
          <p:nvPr/>
        </p:nvSpPr>
        <p:spPr>
          <a:xfrm>
            <a:off x="8549640" y="5705856"/>
            <a:ext cx="2560320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аристократические линии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2331720" y="6245352"/>
            <a:ext cx="749808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600" b="1" i="1" dirty="0">
                <a:solidFill>
                  <a:srgbClr val="F5E6D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Средневековье создаёт идеальную среду для скрытого патогена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11356848" y="6419088"/>
            <a:ext cx="365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B89B82"/>
                </a:solidFill>
              </a:rPr>
              <a:t>04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30B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03-vampire-classes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11480" y="5422392"/>
            <a:ext cx="3127248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нестабилен, часто голоден</a:t>
            </a:r>
            <a:endParaRPr lang="en-US" sz="1200" dirty="0"/>
          </a:p>
        </p:txBody>
      </p:sp>
      <p:sp>
        <p:nvSpPr>
          <p:cNvPr id="4" name="Text 1"/>
          <p:cNvSpPr/>
          <p:nvPr/>
        </p:nvSpPr>
        <p:spPr>
          <a:xfrm>
            <a:off x="411480" y="5815584"/>
            <a:ext cx="3127248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контроль только формируется</a:t>
            </a:r>
            <a:endParaRPr lang="en-US" sz="1150" dirty="0"/>
          </a:p>
        </p:txBody>
      </p:sp>
      <p:sp>
        <p:nvSpPr>
          <p:cNvPr id="5" name="Text 2"/>
          <p:cNvSpPr/>
          <p:nvPr/>
        </p:nvSpPr>
        <p:spPr>
          <a:xfrm>
            <a:off x="4224528" y="5422392"/>
            <a:ext cx="3127248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6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устойчив, скрытен, дисциплинирован</a:t>
            </a:r>
            <a:endParaRPr lang="en-US" sz="1160" dirty="0"/>
          </a:p>
        </p:txBody>
      </p:sp>
      <p:sp>
        <p:nvSpPr>
          <p:cNvPr id="6" name="Text 3"/>
          <p:cNvSpPr/>
          <p:nvPr/>
        </p:nvSpPr>
        <p:spPr>
          <a:xfrm>
            <a:off x="4224528" y="5815584"/>
            <a:ext cx="3127248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3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столетнее накопление опыта</a:t>
            </a:r>
            <a:endParaRPr lang="en-US" sz="1130" dirty="0"/>
          </a:p>
        </p:txBody>
      </p:sp>
      <p:sp>
        <p:nvSpPr>
          <p:cNvPr id="7" name="Text 4"/>
          <p:cNvSpPr/>
          <p:nvPr/>
        </p:nvSpPr>
        <p:spPr>
          <a:xfrm>
            <a:off x="8183880" y="5422392"/>
            <a:ext cx="3154680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3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редкое питание, максимальная селекция</a:t>
            </a:r>
            <a:endParaRPr lang="en-US" sz="1130" dirty="0"/>
          </a:p>
        </p:txBody>
      </p:sp>
      <p:sp>
        <p:nvSpPr>
          <p:cNvPr id="8" name="Text 5"/>
          <p:cNvSpPr/>
          <p:nvPr/>
        </p:nvSpPr>
        <p:spPr>
          <a:xfrm>
            <a:off x="8183880" y="5815584"/>
            <a:ext cx="315468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биологическая верхушка касты</a:t>
            </a:r>
            <a:endParaRPr lang="en-US" sz="1150" dirty="0"/>
          </a:p>
        </p:txBody>
      </p:sp>
      <p:sp>
        <p:nvSpPr>
          <p:cNvPr id="9" name="Text 6"/>
          <p:cNvSpPr/>
          <p:nvPr/>
        </p:nvSpPr>
        <p:spPr>
          <a:xfrm>
            <a:off x="11356848" y="6419088"/>
            <a:ext cx="365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B89B82"/>
                </a:solidFill>
              </a:rPr>
              <a:t>05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30B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04-failed-infectio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75488" y="731520"/>
            <a:ext cx="3172968" cy="106070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объект: носитель SNV-12</a:t>
            </a:r>
            <a:endParaRPr lang="en-US" sz="1250" dirty="0"/>
          </a:p>
          <a:p>
            <a:pPr algn="ctr" indent="0" marL="0">
              <a:buNone/>
            </a:pPr>
            <a:r>
              <a:rPr lang="en-US" sz="1250" b="1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с несовместимым фенотипом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4096512" y="1591056"/>
            <a:ext cx="713232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сосудистый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перегрев</a:t>
            </a:r>
            <a:endParaRPr lang="en-US" sz="1080" dirty="0"/>
          </a:p>
        </p:txBody>
      </p:sp>
      <p:sp>
        <p:nvSpPr>
          <p:cNvPr id="5" name="Text 2"/>
          <p:cNvSpPr/>
          <p:nvPr/>
        </p:nvSpPr>
        <p:spPr>
          <a:xfrm>
            <a:off x="4087368" y="2468880"/>
            <a:ext cx="713232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гемолиз</a:t>
            </a:r>
            <a:endParaRPr lang="en-US" sz="1080" dirty="0"/>
          </a:p>
        </p:txBody>
      </p:sp>
      <p:sp>
        <p:nvSpPr>
          <p:cNvPr id="6" name="Text 3"/>
          <p:cNvSpPr/>
          <p:nvPr/>
        </p:nvSpPr>
        <p:spPr>
          <a:xfrm>
            <a:off x="4087368" y="3236976"/>
            <a:ext cx="713232" cy="2743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системный</a:t>
            </a:r>
            <a:endParaRPr lang="en-US" sz="1050" dirty="0"/>
          </a:p>
          <a:p>
            <a:pPr algn="ctr" indent="0" marL="0">
              <a:buNone/>
            </a:pPr>
            <a:r>
              <a:rPr lang="en-US" sz="105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коллапс</a:t>
            </a:r>
            <a:endParaRPr lang="en-US" sz="1050" dirty="0"/>
          </a:p>
        </p:txBody>
      </p:sp>
      <p:sp>
        <p:nvSpPr>
          <p:cNvPr id="7" name="Text 4"/>
          <p:cNvSpPr/>
          <p:nvPr/>
        </p:nvSpPr>
        <p:spPr>
          <a:xfrm>
            <a:off x="1097280" y="3657600"/>
            <a:ext cx="256032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рост температуры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до критического порога</a:t>
            </a:r>
            <a:endParaRPr lang="en-US" sz="1080" dirty="0"/>
          </a:p>
        </p:txBody>
      </p:sp>
      <p:sp>
        <p:nvSpPr>
          <p:cNvPr id="8" name="Text 5"/>
          <p:cNvSpPr/>
          <p:nvPr/>
        </p:nvSpPr>
        <p:spPr>
          <a:xfrm>
            <a:off x="822960" y="5532120"/>
            <a:ext cx="283464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утрата стабильности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кровяной среды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3977640" y="4983480"/>
            <a:ext cx="3474720" cy="10058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Неудачное обращение объясняется</a:t>
            </a:r>
            <a:endParaRPr lang="en-US" sz="1300" dirty="0"/>
          </a:p>
          <a:p>
            <a:pPr algn="ctr" indent="0" marL="0">
              <a:buNone/>
            </a:pPr>
            <a:r>
              <a:rPr lang="en-US" sz="1300" b="1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термогемолитическим коллапсом.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11356848" y="6419088"/>
            <a:ext cx="365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B89B82"/>
                </a:solidFill>
              </a:rPr>
              <a:t>06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30B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05-recognize-vampir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84048" y="1883664"/>
            <a:ext cx="2176272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4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слегка увеличенные</a:t>
            </a:r>
            <a:endParaRPr lang="en-US" sz="1240" dirty="0"/>
          </a:p>
          <a:p>
            <a:pPr algn="ctr" indent="0" marL="0">
              <a:buNone/>
            </a:pPr>
            <a:r>
              <a:rPr lang="en-US" sz="124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клыки</a:t>
            </a:r>
            <a:endParaRPr lang="en-US" sz="1240" dirty="0"/>
          </a:p>
        </p:txBody>
      </p:sp>
      <p:sp>
        <p:nvSpPr>
          <p:cNvPr id="4" name="Text 1"/>
          <p:cNvSpPr/>
          <p:nvPr/>
        </p:nvSpPr>
        <p:spPr>
          <a:xfrm>
            <a:off x="384048" y="3273552"/>
            <a:ext cx="2176272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4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медленное</a:t>
            </a:r>
            <a:endParaRPr lang="en-US" sz="1240" dirty="0"/>
          </a:p>
          <a:p>
            <a:pPr algn="ctr" indent="0" marL="0">
              <a:buNone/>
            </a:pPr>
            <a:r>
              <a:rPr lang="en-US" sz="124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старение</a:t>
            </a:r>
            <a:endParaRPr lang="en-US" sz="1240" dirty="0"/>
          </a:p>
        </p:txBody>
      </p:sp>
      <p:sp>
        <p:nvSpPr>
          <p:cNvPr id="5" name="Text 2"/>
          <p:cNvSpPr/>
          <p:nvPr/>
        </p:nvSpPr>
        <p:spPr>
          <a:xfrm>
            <a:off x="384048" y="4700016"/>
            <a:ext cx="2176272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слишком ровная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кожа</a:t>
            </a:r>
            <a:endParaRPr lang="en-US" sz="1220" dirty="0"/>
          </a:p>
        </p:txBody>
      </p:sp>
      <p:sp>
        <p:nvSpPr>
          <p:cNvPr id="6" name="Text 3"/>
          <p:cNvSpPr/>
          <p:nvPr/>
        </p:nvSpPr>
        <p:spPr>
          <a:xfrm>
            <a:off x="9628632" y="1883664"/>
            <a:ext cx="2176272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тёмный расширенный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зрачок</a:t>
            </a:r>
            <a:endParaRPr lang="en-US" sz="1220" dirty="0"/>
          </a:p>
        </p:txBody>
      </p:sp>
      <p:sp>
        <p:nvSpPr>
          <p:cNvPr id="7" name="Text 4"/>
          <p:cNvSpPr/>
          <p:nvPr/>
        </p:nvSpPr>
        <p:spPr>
          <a:xfrm>
            <a:off x="9628632" y="3273552"/>
            <a:ext cx="2176272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интерес к крови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и травмам</a:t>
            </a:r>
            <a:endParaRPr lang="en-US" sz="1220" dirty="0"/>
          </a:p>
        </p:txBody>
      </p:sp>
      <p:sp>
        <p:nvSpPr>
          <p:cNvPr id="8" name="Text 5"/>
          <p:cNvSpPr/>
          <p:nvPr/>
        </p:nvSpPr>
        <p:spPr>
          <a:xfrm>
            <a:off x="9628632" y="4700016"/>
            <a:ext cx="2176272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закрытые клубы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и тайные круги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11356848" y="6419088"/>
            <a:ext cx="365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B89B82"/>
                </a:solidFill>
              </a:rPr>
              <a:t>07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130B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06-blood-economy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152144" y="1682496"/>
            <a:ext cx="1874520" cy="32918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базовое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поддержание</a:t>
            </a:r>
            <a:endParaRPr lang="en-US" sz="1220" dirty="0"/>
          </a:p>
        </p:txBody>
      </p:sp>
      <p:sp>
        <p:nvSpPr>
          <p:cNvPr id="4" name="Text 1"/>
          <p:cNvSpPr/>
          <p:nvPr/>
        </p:nvSpPr>
        <p:spPr>
          <a:xfrm>
            <a:off x="1152144" y="3044952"/>
            <a:ext cx="1874520" cy="32918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норма для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периферии</a:t>
            </a:r>
            <a:endParaRPr lang="en-US" sz="1220" dirty="0"/>
          </a:p>
        </p:txBody>
      </p:sp>
      <p:sp>
        <p:nvSpPr>
          <p:cNvPr id="5" name="Text 2"/>
          <p:cNvSpPr/>
          <p:nvPr/>
        </p:nvSpPr>
        <p:spPr>
          <a:xfrm>
            <a:off x="1152144" y="4407408"/>
            <a:ext cx="1874520" cy="32918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усиление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способностей</a:t>
            </a: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1152144" y="5760720"/>
            <a:ext cx="1874520" cy="32918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6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ресурс для элиты</a:t>
            </a:r>
            <a:endParaRPr lang="en-US" sz="1160" dirty="0"/>
          </a:p>
          <a:p>
            <a:pPr algn="ctr" indent="0" marL="0">
              <a:buNone/>
            </a:pPr>
            <a:r>
              <a:rPr lang="en-US" sz="116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и ритуалов</a:t>
            </a:r>
            <a:endParaRPr lang="en-US" sz="1160" dirty="0"/>
          </a:p>
        </p:txBody>
      </p:sp>
      <p:sp>
        <p:nvSpPr>
          <p:cNvPr id="7" name="Text 4"/>
          <p:cNvSpPr/>
          <p:nvPr/>
        </p:nvSpPr>
        <p:spPr>
          <a:xfrm>
            <a:off x="9290304" y="1828800"/>
            <a:ext cx="148132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4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минимальные</a:t>
            </a:r>
            <a:endParaRPr lang="en-US" sz="1040" dirty="0"/>
          </a:p>
          <a:p>
            <a:pPr algn="ctr" indent="0" marL="0">
              <a:buNone/>
            </a:pPr>
            <a:r>
              <a:rPr lang="en-US" sz="104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требования</a:t>
            </a:r>
            <a:endParaRPr lang="en-US" sz="1040" dirty="0"/>
          </a:p>
        </p:txBody>
      </p:sp>
      <p:sp>
        <p:nvSpPr>
          <p:cNvPr id="8" name="Text 5"/>
          <p:cNvSpPr/>
          <p:nvPr/>
        </p:nvSpPr>
        <p:spPr>
          <a:xfrm>
            <a:off x="9290304" y="3182112"/>
            <a:ext cx="148132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4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устойчивый</a:t>
            </a:r>
            <a:endParaRPr lang="en-US" sz="1040" dirty="0"/>
          </a:p>
          <a:p>
            <a:pPr algn="ctr" indent="0" marL="0">
              <a:buNone/>
            </a:pPr>
            <a:r>
              <a:rPr lang="en-US" sz="104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рацион</a:t>
            </a:r>
            <a:endParaRPr lang="en-US" sz="1040" dirty="0"/>
          </a:p>
        </p:txBody>
      </p:sp>
      <p:sp>
        <p:nvSpPr>
          <p:cNvPr id="9" name="Text 6"/>
          <p:cNvSpPr/>
          <p:nvPr/>
        </p:nvSpPr>
        <p:spPr>
          <a:xfrm>
            <a:off x="9290304" y="4553712"/>
            <a:ext cx="148132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для старших</a:t>
            </a:r>
            <a:endParaRPr lang="en-US" sz="1020" dirty="0"/>
          </a:p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адаптантов</a:t>
            </a:r>
            <a:endParaRPr lang="en-US" sz="1020" dirty="0"/>
          </a:p>
        </p:txBody>
      </p:sp>
      <p:sp>
        <p:nvSpPr>
          <p:cNvPr id="10" name="Text 7"/>
          <p:cNvSpPr/>
          <p:nvPr/>
        </p:nvSpPr>
        <p:spPr>
          <a:xfrm>
            <a:off x="9290304" y="5916168"/>
            <a:ext cx="148132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только для</a:t>
            </a:r>
            <a:endParaRPr lang="en-US" sz="1020" dirty="0"/>
          </a:p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древних</a:t>
            </a:r>
            <a:endParaRPr lang="en-US" sz="1020" dirty="0"/>
          </a:p>
        </p:txBody>
      </p:sp>
      <p:sp>
        <p:nvSpPr>
          <p:cNvPr id="11" name="Text 8"/>
          <p:cNvSpPr/>
          <p:nvPr/>
        </p:nvSpPr>
        <p:spPr>
          <a:xfrm>
            <a:off x="713232" y="6144768"/>
            <a:ext cx="201168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20" b="1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дефицит создаёт власть</a:t>
            </a:r>
            <a:endParaRPr lang="en-US" sz="1120" dirty="0"/>
          </a:p>
        </p:txBody>
      </p:sp>
      <p:sp>
        <p:nvSpPr>
          <p:cNvPr id="12" name="Text 9"/>
          <p:cNvSpPr/>
          <p:nvPr/>
        </p:nvSpPr>
        <p:spPr>
          <a:xfrm>
            <a:off x="9491472" y="6144768"/>
            <a:ext cx="2011680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чем старше древний,</a:t>
            </a:r>
            <a:endParaRPr lang="en-US" sz="1050" dirty="0"/>
          </a:p>
          <a:p>
            <a:pPr algn="ctr" indent="0" marL="0">
              <a:buNone/>
            </a:pPr>
            <a:r>
              <a:rPr lang="en-US" sz="1050" b="1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тем выше требования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11356848" y="6419088"/>
            <a:ext cx="365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B89B82"/>
                </a:solidFill>
              </a:rPr>
              <a:t>08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130B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07-artificial-bloo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370832" y="1444752"/>
            <a:ext cx="141732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высокая</a:t>
            </a:r>
            <a:endParaRPr lang="en-US" sz="1020" dirty="0"/>
          </a:p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вариативность</a:t>
            </a:r>
            <a:endParaRPr lang="en-US" sz="1020" dirty="0"/>
          </a:p>
        </p:txBody>
      </p:sp>
      <p:sp>
        <p:nvSpPr>
          <p:cNvPr id="4" name="Text 1"/>
          <p:cNvSpPr/>
          <p:nvPr/>
        </p:nvSpPr>
        <p:spPr>
          <a:xfrm>
            <a:off x="4370832" y="2322576"/>
            <a:ext cx="141732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выражены</a:t>
            </a:r>
            <a:endParaRPr lang="en-US" sz="1020" dirty="0"/>
          </a:p>
        </p:txBody>
      </p:sp>
      <p:sp>
        <p:nvSpPr>
          <p:cNvPr id="5" name="Text 2"/>
          <p:cNvSpPr/>
          <p:nvPr/>
        </p:nvSpPr>
        <p:spPr>
          <a:xfrm>
            <a:off x="4370832" y="3182112"/>
            <a:ext cx="141732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уникален</a:t>
            </a:r>
            <a:endParaRPr lang="en-US" sz="1020" dirty="0"/>
          </a:p>
        </p:txBody>
      </p:sp>
      <p:sp>
        <p:nvSpPr>
          <p:cNvPr id="6" name="Text 3"/>
          <p:cNvSpPr/>
          <p:nvPr/>
        </p:nvSpPr>
        <p:spPr>
          <a:xfrm>
            <a:off x="4370832" y="4041648"/>
            <a:ext cx="141732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активна</a:t>
            </a:r>
            <a:endParaRPr lang="en-US" sz="1020" dirty="0"/>
          </a:p>
        </p:txBody>
      </p:sp>
      <p:sp>
        <p:nvSpPr>
          <p:cNvPr id="7" name="Text 4"/>
          <p:cNvSpPr/>
          <p:nvPr/>
        </p:nvSpPr>
        <p:spPr>
          <a:xfrm>
            <a:off x="4370832" y="5001768"/>
            <a:ext cx="141732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есть</a:t>
            </a:r>
            <a:endParaRPr lang="en-US" sz="1020" dirty="0"/>
          </a:p>
        </p:txBody>
      </p:sp>
      <p:sp>
        <p:nvSpPr>
          <p:cNvPr id="8" name="Text 5"/>
          <p:cNvSpPr/>
          <p:nvPr/>
        </p:nvSpPr>
        <p:spPr>
          <a:xfrm>
            <a:off x="4370832" y="5788152"/>
            <a:ext cx="141732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полное</a:t>
            </a:r>
            <a:endParaRPr lang="en-US" sz="1020" dirty="0"/>
          </a:p>
        </p:txBody>
      </p:sp>
      <p:sp>
        <p:nvSpPr>
          <p:cNvPr id="9" name="Text 6"/>
          <p:cNvSpPr/>
          <p:nvPr/>
        </p:nvSpPr>
        <p:spPr>
          <a:xfrm>
            <a:off x="9326880" y="1444752"/>
            <a:ext cx="141732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сглажен</a:t>
            </a:r>
            <a:endParaRPr lang="en-US" sz="1020" dirty="0"/>
          </a:p>
        </p:txBody>
      </p:sp>
      <p:sp>
        <p:nvSpPr>
          <p:cNvPr id="10" name="Text 7"/>
          <p:cNvSpPr/>
          <p:nvPr/>
        </p:nvSpPr>
        <p:spPr>
          <a:xfrm>
            <a:off x="9326880" y="2322576"/>
            <a:ext cx="141732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почти нет</a:t>
            </a:r>
            <a:endParaRPr lang="en-US" sz="1020" dirty="0"/>
          </a:p>
        </p:txBody>
      </p:sp>
      <p:sp>
        <p:nvSpPr>
          <p:cNvPr id="11" name="Text 8"/>
          <p:cNvSpPr/>
          <p:nvPr/>
        </p:nvSpPr>
        <p:spPr>
          <a:xfrm>
            <a:off x="9326880" y="3182112"/>
            <a:ext cx="141732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стёрт</a:t>
            </a:r>
            <a:endParaRPr lang="en-US" sz="1020" dirty="0"/>
          </a:p>
        </p:txBody>
      </p:sp>
      <p:sp>
        <p:nvSpPr>
          <p:cNvPr id="12" name="Text 9"/>
          <p:cNvSpPr/>
          <p:nvPr/>
        </p:nvSpPr>
        <p:spPr>
          <a:xfrm>
            <a:off x="9326880" y="4041648"/>
            <a:ext cx="141732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низкая</a:t>
            </a:r>
            <a:endParaRPr lang="en-US" sz="1020" dirty="0"/>
          </a:p>
        </p:txBody>
      </p:sp>
      <p:sp>
        <p:nvSpPr>
          <p:cNvPr id="13" name="Text 10"/>
          <p:cNvSpPr/>
          <p:nvPr/>
        </p:nvSpPr>
        <p:spPr>
          <a:xfrm>
            <a:off x="9326880" y="5001768"/>
            <a:ext cx="141732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нет</a:t>
            </a:r>
            <a:endParaRPr lang="en-US" sz="1020" dirty="0"/>
          </a:p>
        </p:txBody>
      </p:sp>
      <p:sp>
        <p:nvSpPr>
          <p:cNvPr id="14" name="Text 11"/>
          <p:cNvSpPr/>
          <p:nvPr/>
        </p:nvSpPr>
        <p:spPr>
          <a:xfrm>
            <a:off x="9326880" y="5788152"/>
            <a:ext cx="141732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4A33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минимальное</a:t>
            </a:r>
            <a:endParaRPr lang="en-US" sz="1020" dirty="0"/>
          </a:p>
        </p:txBody>
      </p:sp>
      <p:sp>
        <p:nvSpPr>
          <p:cNvPr id="15" name="Text 12"/>
          <p:cNvSpPr/>
          <p:nvPr/>
        </p:nvSpPr>
        <p:spPr>
          <a:xfrm>
            <a:off x="11356848" y="6419088"/>
            <a:ext cx="365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B89B82"/>
                </a:solidFill>
              </a:rPr>
              <a:t>09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Georgia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Nous Research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Пищевая цепочка: от тебя до теневого правительства</dc:title>
  <dc:subject>Псевдонаучная теория о гемозависимой элите</dc:subject>
  <dc:creator>Hermes Agent</dc:creator>
  <cp:lastModifiedBy>Hermes Agent</cp:lastModifiedBy>
  <cp:revision>1</cp:revision>
  <dcterms:created xsi:type="dcterms:W3CDTF">2026-06-30T11:37:08Z</dcterms:created>
  <dcterms:modified xsi:type="dcterms:W3CDTF">2026-06-30T11:37:08Z</dcterms:modified>
</cp:coreProperties>
</file>