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713232"/>
            <a:ext cx="55778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Пищевая цепочка:</a:t>
            </a:r>
            <a:endParaRPr lang="en-US" sz="2800" dirty="0"/>
          </a:p>
          <a:p>
            <a:pPr algn="l" indent="0" marL="0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 тебя до теневого правительства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41248" y="1993392"/>
            <a:ext cx="5760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модель гемозависимой элиты и скрытой инфраструктуры питания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841248" y="2743200"/>
            <a:ext cx="4800600" cy="2057400"/>
          </a:xfrm>
          <a:prstGeom prst="roundRect">
            <a:avLst>
              <a:gd name="adj" fmla="val 2222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2889504"/>
            <a:ext cx="4471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3218688"/>
            <a:ext cx="4471416" cy="1435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Теневое правительство — это не только политическая сеть. В этой модели оно выступает как долгоживущая гемозависимая каста, которая превратила институты контроля в устойчивую систему отбора, хранения и распределения качественной человеческой крови.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6492240" y="1097280"/>
            <a:ext cx="4754880" cy="4526280"/>
          </a:xfrm>
          <a:prstGeom prst="roundRect">
            <a:avLst>
              <a:gd name="adj" fmla="val 101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656832" y="1243584"/>
            <a:ext cx="44256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Минимальная схема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949440" y="1828800"/>
            <a:ext cx="1005840" cy="457200"/>
          </a:xfrm>
          <a:prstGeom prst="roundRect">
            <a:avLst>
              <a:gd name="adj" fmla="val 16000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022592" y="1874520"/>
            <a:ext cx="85953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человек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8092440" y="190195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8458200" y="1828800"/>
            <a:ext cx="1097280" cy="457200"/>
          </a:xfrm>
          <a:prstGeom prst="roundRect">
            <a:avLst>
              <a:gd name="adj" fmla="val 16000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531352" y="1874520"/>
            <a:ext cx="95097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отбор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9646920" y="190195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5" name="Shape 13"/>
          <p:cNvSpPr/>
          <p:nvPr/>
        </p:nvSpPr>
        <p:spPr>
          <a:xfrm>
            <a:off x="10012680" y="1828800"/>
            <a:ext cx="1005840" cy="457200"/>
          </a:xfrm>
          <a:prstGeom prst="roundRect">
            <a:avLst>
              <a:gd name="adj" fmla="val 16000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085832" y="1874520"/>
            <a:ext cx="85953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8092440" y="318211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8" name="Shape 16"/>
          <p:cNvSpPr/>
          <p:nvPr/>
        </p:nvSpPr>
        <p:spPr>
          <a:xfrm>
            <a:off x="8458200" y="3108960"/>
            <a:ext cx="1874520" cy="512064"/>
          </a:xfrm>
          <a:prstGeom prst="roundRect">
            <a:avLst>
              <a:gd name="adj" fmla="val 14286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531352" y="3154680"/>
            <a:ext cx="1728216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верхушка элиты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931152" y="3913632"/>
            <a:ext cx="3749040" cy="8686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долгожительство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селекция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скрытая логистика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68680" y="598932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i="1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Жанр: строгая псевдонаучная подача для клуба шапочек из фольги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5-blood-econom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4048" y="292608"/>
            <a:ext cx="11411712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Экономика качественной крови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41148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Массовая кровь поддерживает периферию; пиковая и династическая питают верхушку и ритуалы.</a:t>
            </a:r>
            <a:endParaRPr lang="en-US" sz="1130" dirty="0"/>
          </a:p>
        </p:txBody>
      </p:sp>
      <p:sp>
        <p:nvSpPr>
          <p:cNvPr id="5" name="Text 2"/>
          <p:cNvSpPr/>
          <p:nvPr/>
        </p:nvSpPr>
        <p:spPr>
          <a:xfrm>
            <a:off x="461772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Чем древнее адаптант, тем выше требования к сигнальному профилю донора и тем уже доступ.</a:t>
            </a:r>
            <a:endParaRPr lang="en-US" sz="113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6-live-vs-artificial-bloo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27632" y="182880"/>
            <a:ext cx="896112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искусственная кровь не подходит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19456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вариативность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сигналов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219456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активная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нейрохимия</a:t>
            </a:r>
            <a:endParaRPr lang="en-US" sz="1080" dirty="0"/>
          </a:p>
        </p:txBody>
      </p:sp>
      <p:sp>
        <p:nvSpPr>
          <p:cNvPr id="6" name="Text 3"/>
          <p:cNvSpPr/>
          <p:nvPr/>
        </p:nvSpPr>
        <p:spPr>
          <a:xfrm>
            <a:off x="219456" y="4736592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иммунный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отклик</a:t>
            </a:r>
            <a:endParaRPr lang="en-US" sz="1080" dirty="0"/>
          </a:p>
        </p:txBody>
      </p:sp>
      <p:sp>
        <p:nvSpPr>
          <p:cNvPr id="7" name="Text 4"/>
          <p:cNvSpPr/>
          <p:nvPr/>
        </p:nvSpPr>
        <p:spPr>
          <a:xfrm>
            <a:off x="219456" y="566928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эффект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насыщения</a:t>
            </a:r>
            <a:endParaRPr lang="en-US" sz="1080" dirty="0"/>
          </a:p>
        </p:txBody>
      </p:sp>
      <p:sp>
        <p:nvSpPr>
          <p:cNvPr id="8" name="Text 5"/>
          <p:cNvSpPr/>
          <p:nvPr/>
        </p:nvSpPr>
        <p:spPr>
          <a:xfrm>
            <a:off x="10058400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сглажены</a:t>
            </a:r>
            <a:endParaRPr lang="en-US" sz="1080" dirty="0"/>
          </a:p>
        </p:txBody>
      </p:sp>
      <p:sp>
        <p:nvSpPr>
          <p:cNvPr id="9" name="Text 6"/>
          <p:cNvSpPr/>
          <p:nvPr/>
        </p:nvSpPr>
        <p:spPr>
          <a:xfrm>
            <a:off x="10058400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подпись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стёрта</a:t>
            </a:r>
            <a:endParaRPr lang="en-US" sz="1080" dirty="0"/>
          </a:p>
        </p:txBody>
      </p:sp>
      <p:sp>
        <p:nvSpPr>
          <p:cNvPr id="10" name="Text 7"/>
          <p:cNvSpPr/>
          <p:nvPr/>
        </p:nvSpPr>
        <p:spPr>
          <a:xfrm>
            <a:off x="10058400" y="4736592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ответ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низкий</a:t>
            </a:r>
            <a:endParaRPr lang="en-US" sz="1080" dirty="0"/>
          </a:p>
        </p:txBody>
      </p:sp>
      <p:sp>
        <p:nvSpPr>
          <p:cNvPr id="11" name="Text 8"/>
          <p:cNvSpPr/>
          <p:nvPr/>
        </p:nvSpPr>
        <p:spPr>
          <a:xfrm>
            <a:off x="10058400" y="566928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сытости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нет</a:t>
            </a:r>
            <a:endParaRPr lang="en-US" sz="1080" dirty="0"/>
          </a:p>
        </p:txBody>
      </p:sp>
      <p:sp>
        <p:nvSpPr>
          <p:cNvPr id="12" name="Text 9"/>
          <p:cNvSpPr/>
          <p:nvPr/>
        </p:nvSpPr>
        <p:spPr>
          <a:xfrm>
            <a:off x="182880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4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 даёт вариативный биохимический пакет: гормоны, стресс-маркеры, активный метаболизм и индивидуальный нейрохимический след.</a:t>
            </a:r>
            <a:endParaRPr lang="en-US" sz="1140" dirty="0"/>
          </a:p>
        </p:txBody>
      </p:sp>
      <p:sp>
        <p:nvSpPr>
          <p:cNvPr id="13" name="Text 10"/>
          <p:cNvSpPr/>
          <p:nvPr/>
        </p:nvSpPr>
        <p:spPr>
          <a:xfrm>
            <a:off x="6839712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4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Искусственный суррогат сохраняет транспортную функцию, но слишком стерилен и не вызывает полноценного насыщения.</a:t>
            </a:r>
            <a:endParaRPr lang="en-US" sz="114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7-hidden-donor-marke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6032" y="164592"/>
            <a:ext cx="1165860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Тайный рынок доноров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8705088" y="5349240"/>
            <a:ext cx="2834640" cy="914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algn="l" indent="0" marL="0">
              <a:buNone/>
            </a:pPr>
            <a:r>
              <a:rPr lang="en-US" sz="108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Критический поток идёт от источников и донорских домов к сортировке, биобанкам и узлам доставки. Бутылочные горлышки — пропускная способность, холодовая цепь и безопасность маршрутов. Система работает как дисциплинированная логистическая сеть, а не как хаотичный чёрный рынок.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8-feeding-zones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688" y="164592"/>
            <a:ext cx="969264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Геополитика кормовых зон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0222992" y="4754880"/>
            <a:ext cx="1591056" cy="10972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Карта показывает не государства, а контуры биологического снабжения: резервуары населения, коридоры доставки, безопасные зоны элиты и территории управляемых экспериментов.</a:t>
            </a:r>
            <a:endParaRPr lang="en-US" sz="102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Следствия: почему вампиры именно такие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371600"/>
            <a:ext cx="5303520" cy="566928"/>
          </a:xfrm>
          <a:prstGeom prst="roundRect">
            <a:avLst>
              <a:gd name="adj" fmla="val 8065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517904"/>
            <a:ext cx="497433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Биомеханизм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236208" y="1371600"/>
            <a:ext cx="5102352" cy="566928"/>
          </a:xfrm>
          <a:prstGeom prst="roundRect">
            <a:avLst>
              <a:gd name="adj" fmla="val 8065"/>
            </a:avLst>
          </a:prstGeom>
          <a:solidFill>
            <a:srgbClr val="B42318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0" y="1517904"/>
            <a:ext cx="477316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Наблюдаемое следствие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841248" y="21488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05840" y="23134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дефицит сигнальных молекул</a:t>
            </a:r>
            <a:endParaRPr lang="en-US" sz="1330" dirty="0"/>
          </a:p>
        </p:txBody>
      </p:sp>
      <p:sp>
        <p:nvSpPr>
          <p:cNvPr id="10" name="Shape 8"/>
          <p:cNvSpPr/>
          <p:nvPr/>
        </p:nvSpPr>
        <p:spPr>
          <a:xfrm>
            <a:off x="6236208" y="21488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0" y="23134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питание кровью и отказ от стерильных суррогатов</a:t>
            </a:r>
            <a:endParaRPr lang="en-US" sz="1330" dirty="0"/>
          </a:p>
        </p:txBody>
      </p:sp>
      <p:sp>
        <p:nvSpPr>
          <p:cNvPr id="12" name="Shape 10"/>
          <p:cNvSpPr/>
          <p:nvPr/>
        </p:nvSpPr>
        <p:spPr>
          <a:xfrm>
            <a:off x="841248" y="278892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295351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изменённые фоторецепторные пути</a:t>
            </a:r>
            <a:endParaRPr lang="en-US" sz="1330" dirty="0"/>
          </a:p>
        </p:txBody>
      </p:sp>
      <p:sp>
        <p:nvSpPr>
          <p:cNvPr id="14" name="Shape 12"/>
          <p:cNvSpPr/>
          <p:nvPr/>
        </p:nvSpPr>
        <p:spPr>
          <a:xfrm>
            <a:off x="6236208" y="278892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295351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чувствительность к яркому солнечному свету</a:t>
            </a:r>
            <a:endParaRPr lang="en-US" sz="1330" dirty="0"/>
          </a:p>
        </p:txBody>
      </p:sp>
      <p:sp>
        <p:nvSpPr>
          <p:cNvPr id="16" name="Shape 14"/>
          <p:cNvSpPr/>
          <p:nvPr/>
        </p:nvSpPr>
        <p:spPr>
          <a:xfrm>
            <a:off x="841248" y="342900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05840" y="359359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усиленная регенеративная сигнализация</a:t>
            </a:r>
            <a:endParaRPr lang="en-US" sz="1330" dirty="0"/>
          </a:p>
        </p:txBody>
      </p:sp>
      <p:sp>
        <p:nvSpPr>
          <p:cNvPr id="18" name="Shape 16"/>
          <p:cNvSpPr/>
          <p:nvPr/>
        </p:nvSpPr>
        <p:spPr>
          <a:xfrm>
            <a:off x="6236208" y="342900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00800" y="359359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быстрое восстановление после травм</a:t>
            </a:r>
            <a:endParaRPr lang="en-US" sz="1330" dirty="0"/>
          </a:p>
        </p:txBody>
      </p:sp>
      <p:sp>
        <p:nvSpPr>
          <p:cNvPr id="20" name="Shape 18"/>
          <p:cNvSpPr/>
          <p:nvPr/>
        </p:nvSpPr>
        <p:spPr>
          <a:xfrm>
            <a:off x="841248" y="406908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05840" y="423367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клеточного цикла</a:t>
            </a:r>
            <a:endParaRPr lang="en-US" sz="1330" dirty="0"/>
          </a:p>
        </p:txBody>
      </p:sp>
      <p:sp>
        <p:nvSpPr>
          <p:cNvPr id="22" name="Shape 20"/>
          <p:cNvSpPr/>
          <p:nvPr/>
        </p:nvSpPr>
        <p:spPr>
          <a:xfrm>
            <a:off x="6236208" y="406908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00800" y="423367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замедленное старение и накопление опыта</a:t>
            </a:r>
            <a:endParaRPr lang="en-US" sz="1330" dirty="0"/>
          </a:p>
        </p:txBody>
      </p:sp>
      <p:sp>
        <p:nvSpPr>
          <p:cNvPr id="24" name="Shape 22"/>
          <p:cNvSpPr/>
          <p:nvPr/>
        </p:nvSpPr>
        <p:spPr>
          <a:xfrm>
            <a:off x="841248" y="470916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87375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хронический голодный стресс</a:t>
            </a:r>
            <a:endParaRPr lang="en-US" sz="1330" dirty="0"/>
          </a:p>
        </p:txBody>
      </p:sp>
      <p:sp>
        <p:nvSpPr>
          <p:cNvPr id="26" name="Shape 24"/>
          <p:cNvSpPr/>
          <p:nvPr/>
        </p:nvSpPr>
        <p:spPr>
          <a:xfrm>
            <a:off x="6236208" y="470916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400800" y="487375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ритуалы отбора, дисциплина и иерархия доступа</a:t>
            </a:r>
            <a:endParaRPr lang="en-US" sz="1330" dirty="0"/>
          </a:p>
        </p:txBody>
      </p:sp>
      <p:sp>
        <p:nvSpPr>
          <p:cNvPr id="28" name="Shape 26"/>
          <p:cNvSpPr/>
          <p:nvPr/>
        </p:nvSpPr>
        <p:spPr>
          <a:xfrm>
            <a:off x="841248" y="53492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5138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высокая цена качественной крови</a:t>
            </a:r>
            <a:endParaRPr lang="en-US" sz="1330" dirty="0"/>
          </a:p>
        </p:txBody>
      </p:sp>
      <p:sp>
        <p:nvSpPr>
          <p:cNvPr id="30" name="Shape 28"/>
          <p:cNvSpPr/>
          <p:nvPr/>
        </p:nvSpPr>
        <p:spPr>
          <a:xfrm>
            <a:off x="6236208" y="53492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55138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скрытая политика, элитные сети и рынок доноров</a:t>
            </a:r>
            <a:endParaRPr lang="en-US" sz="1330" dirty="0"/>
          </a:p>
        </p:txBody>
      </p:sp>
      <p:sp>
        <p:nvSpPr>
          <p:cNvPr id="32" name="Text 3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02A4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8680" y="841248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68680" y="1828800"/>
            <a:ext cx="6720840" cy="1417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23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Если теория верна, то вершина мировой политики — это не кабинет и не трон, а хорошо организованная биологическая инфраструктура, где власть определяется устойчивым доступом к качественной крови.</a:t>
            </a:r>
            <a:endParaRPr lang="en-US" sz="2300" dirty="0"/>
          </a:p>
        </p:txBody>
      </p:sp>
      <p:sp>
        <p:nvSpPr>
          <p:cNvPr id="4" name="Shape 2"/>
          <p:cNvSpPr/>
          <p:nvPr/>
        </p:nvSpPr>
        <p:spPr>
          <a:xfrm>
            <a:off x="8229600" y="1554480"/>
            <a:ext cx="2880360" cy="3108960"/>
          </a:xfrm>
          <a:prstGeom prst="roundRect">
            <a:avLst>
              <a:gd name="adj" fmla="val 1587"/>
            </a:avLst>
          </a:prstGeom>
          <a:solidFill>
            <a:srgbClr val="16324F"/>
          </a:solidFill>
          <a:ln w="12700">
            <a:solidFill>
              <a:srgbClr val="7FA6C9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394192" y="1700784"/>
            <a:ext cx="255117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формулы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394192" y="2029968"/>
            <a:ext cx="2551176" cy="2487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вампиризм = биологическая зависимость + социальная инфраструктура</a:t>
            </a:r>
            <a:endParaRPr lang="en-US" sz="1500" dirty="0"/>
          </a:p>
          <a:p>
            <a:pPr algn="l" indent="0" marL="0">
              <a:buNone/>
            </a:pPr>
            <a:endParaRPr lang="en-US" sz="1500" dirty="0"/>
          </a:p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власть = устойчивый доступ к качественной крови</a:t>
            </a:r>
            <a:endParaRPr lang="en-US" sz="1500" dirty="0"/>
          </a:p>
          <a:p>
            <a:pPr algn="l" indent="0" marL="0">
              <a:buNone/>
            </a:pPr>
            <a:endParaRPr lang="en-US" sz="1500" dirty="0"/>
          </a:p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миф о монстре скрывает проблему системы снабжения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896112" y="5925312"/>
            <a:ext cx="63093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i="1" dirty="0">
                <a:solidFill>
                  <a:srgbClr val="B8C7D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Жанр: строго стилизованная псевдонаука для клуба шапочек из фольги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0DAE6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325880"/>
            <a:ext cx="10972800" cy="1097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72184"/>
            <a:ext cx="106436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Тезис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801368"/>
            <a:ext cx="10643616" cy="47548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7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Элита не просто управляет обществом — она питается им, а долгожительство превращает биологическую зависимость в устойчивое политическое преимущество.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804672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9264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Биология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69264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 интерпретируется как вирусная адаптация, а не мистическое проклятие.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3520440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85032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Долголетие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685032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Большой горизонт планирования даёт накопление власти, знаний и скрытых сетей.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6236208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0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Кровь как ресурс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400800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 одновременно еда, валюта, индикатор качества и объект селекции.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8951976" y="2743200"/>
            <a:ext cx="2825496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116568" y="2889504"/>
            <a:ext cx="249631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Институты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9116568" y="3218688"/>
            <a:ext cx="2496312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Государства, клиники и элитные клубы работают как фасад для кормовой инфраструктуры.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1554480" y="5230368"/>
            <a:ext cx="9052560" cy="566928"/>
          </a:xfrm>
          <a:prstGeom prst="roundRect">
            <a:avLst>
              <a:gd name="adj" fmla="val 12903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627632" y="5276088"/>
            <a:ext cx="8906256" cy="475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Ключевая формула: власть = контроль кормовой инфраструктуры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1-snv12-age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210312"/>
            <a:ext cx="10954512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Биологический агент: вирус, молекула и механизм действия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1170432" y="1188720"/>
            <a:ext cx="224028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Вирион SNV-12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0" y="1188720"/>
            <a:ext cx="251460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6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Гемофильный регуляторный комплекс</a:t>
            </a:r>
            <a:endParaRPr lang="en-US" sz="1360" dirty="0"/>
          </a:p>
        </p:txBody>
      </p:sp>
      <p:sp>
        <p:nvSpPr>
          <p:cNvPr id="6" name="Text 3"/>
          <p:cNvSpPr/>
          <p:nvPr/>
        </p:nvSpPr>
        <p:spPr>
          <a:xfrm>
            <a:off x="7040880" y="2249424"/>
            <a:ext cx="1536192" cy="7132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комплекс HEP + MitoX + Reg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координирует метаболическую перестройку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4187952" y="5394960"/>
            <a:ext cx="2962656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Связывание → эндоцитоз → выход РНК → внутриклеточный транспорт</a:t>
            </a:r>
            <a:endParaRPr lang="en-US" sz="1120" dirty="0"/>
          </a:p>
        </p:txBody>
      </p:sp>
      <p:sp>
        <p:nvSpPr>
          <p:cNvPr id="8" name="Text 5"/>
          <p:cNvSpPr/>
          <p:nvPr/>
        </p:nvSpPr>
        <p:spPr>
          <a:xfrm>
            <a:off x="8302752" y="1188720"/>
            <a:ext cx="356616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Клеточные мишени и системные эффекты</a:t>
            </a:r>
            <a:endParaRPr lang="en-US" sz="1320" dirty="0"/>
          </a:p>
        </p:txBody>
      </p:sp>
      <p:sp>
        <p:nvSpPr>
          <p:cNvPr id="9" name="Text 6"/>
          <p:cNvSpPr/>
          <p:nvPr/>
        </p:nvSpPr>
        <p:spPr>
          <a:xfrm>
            <a:off x="7699248" y="2907792"/>
            <a:ext cx="123444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ROS↑,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потенциал↓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9034272" y="2907792"/>
            <a:ext cx="1481328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сдвиг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метаболизма гема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10533888" y="2907792"/>
            <a:ext cx="109728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1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ускорение</a:t>
            </a:r>
            <a:endParaRPr lang="en-US" sz="1010" dirty="0"/>
          </a:p>
          <a:p>
            <a:pPr algn="ctr" indent="0" marL="0">
              <a:buNone/>
            </a:pPr>
            <a:r>
              <a:rPr lang="en-US" sz="101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репарации тканей</a:t>
            </a:r>
            <a:endParaRPr lang="en-US" sz="1010" dirty="0"/>
          </a:p>
        </p:txBody>
      </p:sp>
      <p:sp>
        <p:nvSpPr>
          <p:cNvPr id="12" name="Text 9"/>
          <p:cNvSpPr/>
          <p:nvPr/>
        </p:nvSpPr>
        <p:spPr>
          <a:xfrm>
            <a:off x="7699248" y="4709160"/>
            <a:ext cx="1225296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сумеречное зрение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фоточувствительность</a:t>
            </a:r>
            <a:endParaRPr lang="en-US" sz="980" dirty="0"/>
          </a:p>
        </p:txBody>
      </p:sp>
      <p:sp>
        <p:nvSpPr>
          <p:cNvPr id="13" name="Text 10"/>
          <p:cNvSpPr/>
          <p:nvPr/>
        </p:nvSpPr>
        <p:spPr>
          <a:xfrm>
            <a:off x="10533888" y="4709160"/>
            <a:ext cx="10607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лактатный сдвиг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экономия энергии</a:t>
            </a:r>
            <a:endParaRPr lang="en-US" sz="980" dirty="0"/>
          </a:p>
        </p:txBody>
      </p:sp>
      <p:sp>
        <p:nvSpPr>
          <p:cNvPr id="14" name="Text 11"/>
          <p:cNvSpPr/>
          <p:nvPr/>
        </p:nvSpPr>
        <p:spPr>
          <a:xfrm>
            <a:off x="7479792" y="5532120"/>
            <a:ext cx="374904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Зависимость от донорской крови: сигналы донора → цитокины и факторы → гем и железо → гормоны и липиды → адаптация хозяина</a:t>
            </a:r>
            <a:endParaRPr lang="en-US" sz="1020" dirty="0"/>
          </a:p>
        </p:txBody>
      </p:sp>
      <p:sp>
        <p:nvSpPr>
          <p:cNvPr id="15" name="Text 12"/>
          <p:cNvSpPr/>
          <p:nvPr/>
        </p:nvSpPr>
        <p:spPr>
          <a:xfrm>
            <a:off x="9720072" y="6172200"/>
            <a:ext cx="20116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Рабочая гипотеза: вампиризм — результат вирусной перенастройки обмена, регенерации и светочувствительности.</a:t>
            </a:r>
            <a:endParaRPr lang="en-US" sz="1020" dirty="0"/>
          </a:p>
        </p:txBody>
      </p:sp>
      <p:sp>
        <p:nvSpPr>
          <p:cNvPr id="16" name="Text 1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2-medieval-spread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01168" y="256032"/>
            <a:ext cx="3767328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Средневековье создаёт идеальную среду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201168" y="566928"/>
            <a:ext cx="376732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XII–XIV века: торговля, миграции, войны и эпидемии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10314432" y="5074920"/>
            <a:ext cx="1664208" cy="12252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Карта показывает не романтизированное Средневековье, а эпидемиологическую логику: плотные торговые сети и конфликтные зоны создают коридоры для скрытого распространения SNV-12.</a:t>
            </a:r>
            <a:endParaRPr lang="en-US" sz="104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вирус меняет организм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Кровяная среда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обычный транспорт кислорода.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рост потребности в гем-сигналах.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кровь становится носителем регуляторных факторов.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4526280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690872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Обмен веществ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690872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стандартный энергетический цикл.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гиперметаболический стресс.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экономичный режим и сдвиг к лактатной утилизации.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8247888" y="12801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412480" y="14264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Нервная система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412480" y="17556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стабильный базовый тонус.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сенсорная перегрузка.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фокус на сигналы риска и добычи.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804672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9264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Зрение и свет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969264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дневная фототрансдукция.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фоточувствительность и стресс.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усиление сумеречного зрения ценой непереносимости яркого света.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4526280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90872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Регенерация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690872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обычное заживление.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воспалительный всплеск.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ускоренная репарация тканей и выживание после травм.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8247888" y="28803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412480" y="30266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Старение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412480" y="33558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обычный клеточный цикл.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сильная нагрузка на ткани.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замедленное старение и накопление опыта.</a:t>
            </a:r>
            <a:endParaRPr lang="en-US" sz="1350" dirty="0"/>
          </a:p>
        </p:txBody>
      </p:sp>
      <p:sp>
        <p:nvSpPr>
          <p:cNvPr id="22" name="Shape 20"/>
          <p:cNvSpPr/>
          <p:nvPr/>
        </p:nvSpPr>
        <p:spPr>
          <a:xfrm>
            <a:off x="804672" y="4645152"/>
            <a:ext cx="10954512" cy="987552"/>
          </a:xfrm>
          <a:prstGeom prst="roundRect">
            <a:avLst>
              <a:gd name="adj" fmla="val 4630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69264" y="4791456"/>
            <a:ext cx="10625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Переход к симптомам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69264" y="5120640"/>
            <a:ext cx="10625328" cy="3657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Именно эта системная перестройка далее объясняет четыре наблюдаемых свойства: питание кровью, чувствительность к солнечному свету, быстрое восстановление и долговременное биологическое долголетие.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возникает зависимость от крови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Вирус требует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живые сигнальные молекулы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017520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349300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56616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Донорская кровь несёт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цитокины, гормоны и стресс-маркеры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568756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0" name="Shape 8"/>
          <p:cNvSpPr/>
          <p:nvPr/>
        </p:nvSpPr>
        <p:spPr>
          <a:xfrm>
            <a:off x="614476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Искусственный суррогат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сохраняет транспорт, но не сигналы</a:t>
            </a:r>
            <a:endParaRPr lang="en-US" sz="1420" dirty="0"/>
          </a:p>
        </p:txBody>
      </p:sp>
      <p:sp>
        <p:nvSpPr>
          <p:cNvPr id="12" name="Text 10"/>
          <p:cNvSpPr/>
          <p:nvPr/>
        </p:nvSpPr>
        <p:spPr>
          <a:xfrm>
            <a:off x="833932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3" name="Shape 11"/>
          <p:cNvSpPr/>
          <p:nvPr/>
        </p:nvSpPr>
        <p:spPr>
          <a:xfrm>
            <a:off x="8796528" y="1920240"/>
            <a:ext cx="2514600" cy="822960"/>
          </a:xfrm>
          <a:prstGeom prst="roundRect">
            <a:avLst>
              <a:gd name="adj" fmla="val 8889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869680" y="1965960"/>
            <a:ext cx="23682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Голод = дефицит регуляторных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компонентов, а не просто калорий</a:t>
            </a:r>
            <a:endParaRPr lang="en-US" sz="1420" dirty="0"/>
          </a:p>
        </p:txBody>
      </p:sp>
      <p:sp>
        <p:nvSpPr>
          <p:cNvPr id="15" name="Shape 13"/>
          <p:cNvSpPr/>
          <p:nvPr/>
        </p:nvSpPr>
        <p:spPr>
          <a:xfrm>
            <a:off x="105156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21615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1615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Биохимический пакет с вариативностью, метаболической активностью и поведенческим следом донора.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457200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73659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Искусственная кровь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73659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Полезна как транспортная среда, но слишком стерильна и бедна на активные сигналы.</a:t>
            </a:r>
            <a:endParaRPr lang="en-US" sz="1350" dirty="0"/>
          </a:p>
        </p:txBody>
      </p:sp>
      <p:sp>
        <p:nvSpPr>
          <p:cNvPr id="21" name="Shape 19"/>
          <p:cNvSpPr/>
          <p:nvPr/>
        </p:nvSpPr>
        <p:spPr>
          <a:xfrm>
            <a:off x="809244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25703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Следствие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25703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Отсюда возникает селекция по качеству, ритуалы допуска и рынок дефицитных доноров.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3-vampire-class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4672" y="274320"/>
            <a:ext cx="106070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Классы вампирической адаптации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74320" y="6309360"/>
            <a:ext cx="1161288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Чем выше класс, тем больше контроль голода, доступ к качественной крови и политическое влияние.</a:t>
            </a:r>
            <a:endParaRPr lang="en-US" sz="115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4-failed-infectio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05840" y="256032"/>
            <a:ext cx="101498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Неудачное заражение: каскад несовместимости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3291840" y="1627632"/>
            <a:ext cx="1316736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нейровегетативный</a:t>
            </a:r>
            <a:endParaRPr lang="en-US" sz="1120" dirty="0"/>
          </a:p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сбой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3264408" y="2670048"/>
            <a:ext cx="1371600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кардиореспираторный</a:t>
            </a:r>
            <a:endParaRPr lang="en-US" sz="1120" dirty="0"/>
          </a:p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стресс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3273552" y="3767328"/>
            <a:ext cx="1353312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абдоминальный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криз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3273552" y="4873752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периферический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спазм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273552" y="5870448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терминальное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истощение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967728" y="155448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генетическая и иммунная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несовместимость</a:t>
            </a:r>
            <a:endParaRPr lang="en-US" sz="1220" dirty="0"/>
          </a:p>
        </p:txBody>
      </p:sp>
      <p:sp>
        <p:nvSpPr>
          <p:cNvPr id="10" name="Text 7"/>
          <p:cNvSpPr/>
          <p:nvPr/>
        </p:nvSpPr>
        <p:spPr>
          <a:xfrm>
            <a:off x="6967728" y="274320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перегрев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гиперметаболизм</a:t>
            </a:r>
            <a:endParaRPr lang="en-US" sz="1220" dirty="0"/>
          </a:p>
        </p:txBody>
      </p:sp>
      <p:sp>
        <p:nvSpPr>
          <p:cNvPr id="11" name="Text 8"/>
          <p:cNvSpPr/>
          <p:nvPr/>
        </p:nvSpPr>
        <p:spPr>
          <a:xfrm>
            <a:off x="6967728" y="388620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массовый гемолиз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высвобождение гема</a:t>
            </a:r>
            <a:endParaRPr lang="en-US" sz="1220" dirty="0"/>
          </a:p>
        </p:txBody>
      </p:sp>
      <p:sp>
        <p:nvSpPr>
          <p:cNvPr id="12" name="Text 9"/>
          <p:cNvSpPr/>
          <p:nvPr/>
        </p:nvSpPr>
        <p:spPr>
          <a:xfrm>
            <a:off x="6967728" y="499262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воспалительный каскад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токсическая перегрузка</a:t>
            </a:r>
            <a:endParaRPr lang="en-US" sz="1220" dirty="0"/>
          </a:p>
        </p:txBody>
      </p:sp>
      <p:sp>
        <p:nvSpPr>
          <p:cNvPr id="13" name="Text 10"/>
          <p:cNvSpPr/>
          <p:nvPr/>
        </p:nvSpPr>
        <p:spPr>
          <a:xfrm>
            <a:off x="6967728" y="608076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системный коллапс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без устойчивой адаптации</a:t>
            </a:r>
            <a:endParaRPr lang="en-US" sz="122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распознать вампира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4069080" y="1417320"/>
            <a:ext cx="4069080" cy="4023360"/>
          </a:xfrm>
          <a:prstGeom prst="roundRect">
            <a:avLst>
              <a:gd name="adj" fmla="val 1136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233672" y="1563624"/>
            <a:ext cx="37398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Гемозависимый фенотип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4233672" y="1892808"/>
            <a:ext cx="3739896" cy="34015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Наблюдаемая форма — это не «монстр из мифа», а человек с устойчивыми физиологическими и поведенческими отклонениями, которые становятся заметны в фазах голода, отбора и социальной маскировки.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786384" y="1417320"/>
            <a:ext cx="2834640" cy="969264"/>
          </a:xfrm>
          <a:prstGeom prst="roundRect">
            <a:avLst>
              <a:gd name="adj" fmla="val 4717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50976" y="1563624"/>
            <a:ext cx="250545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Внешний маркер 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50976" y="1892808"/>
            <a:ext cx="2505456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слегка увеличенные клыки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786384" y="2578608"/>
            <a:ext cx="2834640" cy="969264"/>
          </a:xfrm>
          <a:prstGeom prst="roundRect">
            <a:avLst>
              <a:gd name="adj" fmla="val 4717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50976" y="2724912"/>
            <a:ext cx="250545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Внешний маркер 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950976" y="3054096"/>
            <a:ext cx="2505456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медленное старение и слишком ровная кожа</a:t>
            </a:r>
            <a:endParaRPr lang="en-US" sz="1420" dirty="0"/>
          </a:p>
        </p:txBody>
      </p:sp>
      <p:sp>
        <p:nvSpPr>
          <p:cNvPr id="13" name="Shape 11"/>
          <p:cNvSpPr/>
          <p:nvPr/>
        </p:nvSpPr>
        <p:spPr>
          <a:xfrm>
            <a:off x="786384" y="3739896"/>
            <a:ext cx="2834640" cy="969264"/>
          </a:xfrm>
          <a:prstGeom prst="roundRect">
            <a:avLst>
              <a:gd name="adj" fmla="val 4717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50976" y="3886200"/>
            <a:ext cx="250545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Внешний маркер 3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950976" y="4215384"/>
            <a:ext cx="2505456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расширенный тёмный зрачок в фазе голода</a:t>
            </a:r>
            <a:endParaRPr lang="en-US" sz="1420" dirty="0"/>
          </a:p>
        </p:txBody>
      </p:sp>
      <p:sp>
        <p:nvSpPr>
          <p:cNvPr id="16" name="Shape 14"/>
          <p:cNvSpPr/>
          <p:nvPr/>
        </p:nvSpPr>
        <p:spPr>
          <a:xfrm>
            <a:off x="8531352" y="1417320"/>
            <a:ext cx="2871216" cy="969264"/>
          </a:xfrm>
          <a:prstGeom prst="roundRect">
            <a:avLst>
              <a:gd name="adj" fmla="val 4717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695944" y="1563624"/>
            <a:ext cx="25420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 1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8695944" y="1892808"/>
            <a:ext cx="2542032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фиксация на крови, травмах и медицинских темах</a:t>
            </a:r>
            <a:endParaRPr lang="en-US" sz="1420" dirty="0"/>
          </a:p>
        </p:txBody>
      </p:sp>
      <p:sp>
        <p:nvSpPr>
          <p:cNvPr id="19" name="Shape 17"/>
          <p:cNvSpPr/>
          <p:nvPr/>
        </p:nvSpPr>
        <p:spPr>
          <a:xfrm>
            <a:off x="8531352" y="2578608"/>
            <a:ext cx="2871216" cy="969264"/>
          </a:xfrm>
          <a:prstGeom prst="roundRect">
            <a:avLst>
              <a:gd name="adj" fmla="val 4717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695944" y="2724912"/>
            <a:ext cx="25420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 2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695944" y="3054096"/>
            <a:ext cx="2542032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тяга к закрытым элитным кругам и ритуалам допуска</a:t>
            </a:r>
            <a:endParaRPr lang="en-US" sz="1420" dirty="0"/>
          </a:p>
        </p:txBody>
      </p:sp>
      <p:sp>
        <p:nvSpPr>
          <p:cNvPr id="22" name="Shape 20"/>
          <p:cNvSpPr/>
          <p:nvPr/>
        </p:nvSpPr>
        <p:spPr>
          <a:xfrm>
            <a:off x="8531352" y="3739896"/>
            <a:ext cx="2871216" cy="969264"/>
          </a:xfrm>
          <a:prstGeom prst="roundRect">
            <a:avLst>
              <a:gd name="adj" fmla="val 4717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695944" y="3886200"/>
            <a:ext cx="25420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 3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8695944" y="4215384"/>
            <a:ext cx="2542032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необычная дисциплина питания и контроля среды</a:t>
            </a:r>
            <a:endParaRPr lang="en-US" sz="1420" dirty="0"/>
          </a:p>
        </p:txBody>
      </p:sp>
      <p:sp>
        <p:nvSpPr>
          <p:cNvPr id="25" name="Shape 23"/>
          <p:cNvSpPr/>
          <p:nvPr/>
        </p:nvSpPr>
        <p:spPr>
          <a:xfrm>
            <a:off x="1481328" y="5623560"/>
            <a:ext cx="9144000" cy="512064"/>
          </a:xfrm>
          <a:prstGeom prst="roundRect">
            <a:avLst>
              <a:gd name="adj" fmla="val 14286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554480" y="5669280"/>
            <a:ext cx="8997696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Один признак ничего не доказывает; показательна именно устойчивая комбинация физиологии, голода и социального поведения.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Строгая псевдонаучная модель гемозависимой элиты</dc:subject>
  <dc:creator>Hermes Agent</dc:creator>
  <cp:lastModifiedBy>Hermes Agent</cp:lastModifiedBy>
  <cp:revision>1</cp:revision>
  <dcterms:created xsi:type="dcterms:W3CDTF">2026-06-30T12:12:26Z</dcterms:created>
  <dcterms:modified xsi:type="dcterms:W3CDTF">2026-06-30T12:12:26Z</dcterms:modified>
</cp:coreProperties>
</file>