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713232"/>
            <a:ext cx="557784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Пищевая цепочка:</a:t>
            </a:r>
            <a:endParaRPr lang="en-US" sz="2800" dirty="0"/>
          </a:p>
          <a:p>
            <a:pPr algn="l" indent="0" marL="0">
              <a:buNone/>
            </a:pPr>
            <a:r>
              <a:rPr lang="en-US" sz="28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от тебя до теневого правительства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841248" y="1993392"/>
            <a:ext cx="5760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Модель гемозависимой элиты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841248" y="2743200"/>
            <a:ext cx="4800600" cy="2057400"/>
          </a:xfrm>
          <a:prstGeom prst="roundRect">
            <a:avLst>
              <a:gd name="adj" fmla="val 2222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05840" y="2889504"/>
            <a:ext cx="447141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Исходная гипотеза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005840" y="3218688"/>
            <a:ext cx="4471416" cy="143560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Теневое правительство — не только сеть власти, но и каста с контролем отбора, хранения и распределения крови.</a:t>
            </a:r>
            <a:endParaRPr lang="en-US" sz="1500" dirty="0"/>
          </a:p>
        </p:txBody>
      </p:sp>
      <p:sp>
        <p:nvSpPr>
          <p:cNvPr id="7" name="Shape 5"/>
          <p:cNvSpPr/>
          <p:nvPr/>
        </p:nvSpPr>
        <p:spPr>
          <a:xfrm>
            <a:off x="6492240" y="1097280"/>
            <a:ext cx="4754880" cy="4526280"/>
          </a:xfrm>
          <a:prstGeom prst="roundRect">
            <a:avLst>
              <a:gd name="adj" fmla="val 1010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656832" y="1243584"/>
            <a:ext cx="442569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Минимальная схема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6949440" y="1828800"/>
            <a:ext cx="1005840" cy="457200"/>
          </a:xfrm>
          <a:prstGeom prst="roundRect">
            <a:avLst>
              <a:gd name="adj" fmla="val 16000"/>
            </a:avLst>
          </a:prstGeom>
          <a:solidFill>
            <a:srgbClr val="EAF2FB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022592" y="1874520"/>
            <a:ext cx="859536" cy="365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человек</a:t>
            </a:r>
            <a:endParaRPr lang="en-US" sz="1250" dirty="0"/>
          </a:p>
        </p:txBody>
      </p:sp>
      <p:sp>
        <p:nvSpPr>
          <p:cNvPr id="11" name="Text 9"/>
          <p:cNvSpPr/>
          <p:nvPr/>
        </p:nvSpPr>
        <p:spPr>
          <a:xfrm>
            <a:off x="8092440" y="1901952"/>
            <a:ext cx="27432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→</a:t>
            </a:r>
            <a:endParaRPr lang="en-US" sz="2400" dirty="0"/>
          </a:p>
        </p:txBody>
      </p:sp>
      <p:sp>
        <p:nvSpPr>
          <p:cNvPr id="12" name="Shape 10"/>
          <p:cNvSpPr/>
          <p:nvPr/>
        </p:nvSpPr>
        <p:spPr>
          <a:xfrm>
            <a:off x="8458200" y="1828800"/>
            <a:ext cx="1097280" cy="457200"/>
          </a:xfrm>
          <a:prstGeom prst="roundRect">
            <a:avLst>
              <a:gd name="adj" fmla="val 16000"/>
            </a:avLst>
          </a:prstGeom>
          <a:solidFill>
            <a:srgbClr val="EEF2F6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531352" y="1874520"/>
            <a:ext cx="950976" cy="365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отбор</a:t>
            </a:r>
            <a:endParaRPr lang="en-US" sz="1250" dirty="0"/>
          </a:p>
        </p:txBody>
      </p:sp>
      <p:sp>
        <p:nvSpPr>
          <p:cNvPr id="14" name="Text 12"/>
          <p:cNvSpPr/>
          <p:nvPr/>
        </p:nvSpPr>
        <p:spPr>
          <a:xfrm>
            <a:off x="9646920" y="1901952"/>
            <a:ext cx="27432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→</a:t>
            </a:r>
            <a:endParaRPr lang="en-US" sz="2400" dirty="0"/>
          </a:p>
        </p:txBody>
      </p:sp>
      <p:sp>
        <p:nvSpPr>
          <p:cNvPr id="15" name="Shape 13"/>
          <p:cNvSpPr/>
          <p:nvPr/>
        </p:nvSpPr>
        <p:spPr>
          <a:xfrm>
            <a:off x="10012680" y="1828800"/>
            <a:ext cx="1005840" cy="457200"/>
          </a:xfrm>
          <a:prstGeom prst="roundRect">
            <a:avLst>
              <a:gd name="adj" fmla="val 16000"/>
            </a:avLst>
          </a:prstGeom>
          <a:solidFill>
            <a:srgbClr val="FDECEC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0085832" y="1874520"/>
            <a:ext cx="859536" cy="365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кровь</a:t>
            </a:r>
            <a:endParaRPr lang="en-US" sz="1250" dirty="0"/>
          </a:p>
        </p:txBody>
      </p:sp>
      <p:sp>
        <p:nvSpPr>
          <p:cNvPr id="17" name="Text 15"/>
          <p:cNvSpPr/>
          <p:nvPr/>
        </p:nvSpPr>
        <p:spPr>
          <a:xfrm>
            <a:off x="8092440" y="3182112"/>
            <a:ext cx="27432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→</a:t>
            </a:r>
            <a:endParaRPr lang="en-US" sz="2400" dirty="0"/>
          </a:p>
        </p:txBody>
      </p:sp>
      <p:sp>
        <p:nvSpPr>
          <p:cNvPr id="18" name="Shape 16"/>
          <p:cNvSpPr/>
          <p:nvPr/>
        </p:nvSpPr>
        <p:spPr>
          <a:xfrm>
            <a:off x="8458200" y="3108960"/>
            <a:ext cx="1874520" cy="512064"/>
          </a:xfrm>
          <a:prstGeom prst="roundRect">
            <a:avLst>
              <a:gd name="adj" fmla="val 14286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8531352" y="3154680"/>
            <a:ext cx="1728216" cy="42062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верхушка элиты</a:t>
            </a:r>
            <a:endParaRPr lang="en-US" sz="1250" dirty="0"/>
          </a:p>
        </p:txBody>
      </p:sp>
      <p:sp>
        <p:nvSpPr>
          <p:cNvPr id="20" name="Text 18"/>
          <p:cNvSpPr/>
          <p:nvPr/>
        </p:nvSpPr>
        <p:spPr>
          <a:xfrm>
            <a:off x="6931152" y="3913632"/>
            <a:ext cx="3749040" cy="8686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долгожительство</a:t>
            </a:r>
            <a:endParaRPr lang="en-US" sz="1600" dirty="0"/>
          </a:p>
          <a:p>
            <a:pPr algn="ctr" indent="0" marL="0">
              <a:buNone/>
            </a:pPr>
            <a:r>
              <a:rPr lang="en-US" sz="16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селекция</a:t>
            </a:r>
            <a:endParaRPr lang="en-US" sz="1600" dirty="0"/>
          </a:p>
          <a:p>
            <a:pPr algn="ctr" indent="0" marL="0">
              <a:buNone/>
            </a:pPr>
            <a:r>
              <a:rPr lang="en-US" sz="16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скрытая логистика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868680" y="5989320"/>
            <a:ext cx="6217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i="1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250" dirty="0"/>
          </a:p>
        </p:txBody>
      </p:sp>
      <p:sp>
        <p:nvSpPr>
          <p:cNvPr id="22" name="Text 20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01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5-blood-economy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84048" y="292608"/>
            <a:ext cx="11411712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Экономика качественной крови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411480" y="5760720"/>
            <a:ext cx="3931920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3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Массовая кровь — периферии.</a:t>
            </a:r>
            <a:endParaRPr lang="en-US" sz="1130" dirty="0"/>
          </a:p>
          <a:p>
            <a:pPr algn="ctr" indent="0" marL="0">
              <a:buNone/>
            </a:pPr>
            <a:r>
              <a:rPr lang="en-US" sz="113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Пиковая и династическая — элите.</a:t>
            </a:r>
            <a:endParaRPr lang="en-US" sz="1130" dirty="0"/>
          </a:p>
        </p:txBody>
      </p:sp>
      <p:sp>
        <p:nvSpPr>
          <p:cNvPr id="5" name="Text 2"/>
          <p:cNvSpPr/>
          <p:nvPr/>
        </p:nvSpPr>
        <p:spPr>
          <a:xfrm>
            <a:off x="4617720" y="5760720"/>
            <a:ext cx="3931920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3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Чем древнее адаптант,</a:t>
            </a:r>
            <a:endParaRPr lang="en-US" sz="1130" dirty="0"/>
          </a:p>
          <a:p>
            <a:pPr algn="ctr" indent="0" marL="0">
              <a:buNone/>
            </a:pPr>
            <a:r>
              <a:rPr lang="en-US" sz="113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тем уже доступ.</a:t>
            </a:r>
            <a:endParaRPr lang="en-US" sz="1130" dirty="0"/>
          </a:p>
        </p:txBody>
      </p:sp>
      <p:sp>
        <p:nvSpPr>
          <p:cNvPr id="6" name="Text 3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10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6-live-vs-artificial-bloo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627632" y="182880"/>
            <a:ext cx="8961120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Почему искусственная кровь не подходит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219456" y="2880360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вариативность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сигналов</a:t>
            </a:r>
            <a:endParaRPr lang="en-US" sz="1080" dirty="0"/>
          </a:p>
        </p:txBody>
      </p:sp>
      <p:sp>
        <p:nvSpPr>
          <p:cNvPr id="5" name="Text 2"/>
          <p:cNvSpPr/>
          <p:nvPr/>
        </p:nvSpPr>
        <p:spPr>
          <a:xfrm>
            <a:off x="219456" y="3803904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активная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нейрохимия</a:t>
            </a:r>
            <a:endParaRPr lang="en-US" sz="1080" dirty="0"/>
          </a:p>
        </p:txBody>
      </p:sp>
      <p:sp>
        <p:nvSpPr>
          <p:cNvPr id="6" name="Text 3"/>
          <p:cNvSpPr/>
          <p:nvPr/>
        </p:nvSpPr>
        <p:spPr>
          <a:xfrm>
            <a:off x="219456" y="4736592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иммунный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отклик</a:t>
            </a:r>
            <a:endParaRPr lang="en-US" sz="1080" dirty="0"/>
          </a:p>
        </p:txBody>
      </p:sp>
      <p:sp>
        <p:nvSpPr>
          <p:cNvPr id="7" name="Text 4"/>
          <p:cNvSpPr/>
          <p:nvPr/>
        </p:nvSpPr>
        <p:spPr>
          <a:xfrm>
            <a:off x="219456" y="5669280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эффект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насыщения</a:t>
            </a:r>
            <a:endParaRPr lang="en-US" sz="1080" dirty="0"/>
          </a:p>
        </p:txBody>
      </p:sp>
      <p:sp>
        <p:nvSpPr>
          <p:cNvPr id="8" name="Text 5"/>
          <p:cNvSpPr/>
          <p:nvPr/>
        </p:nvSpPr>
        <p:spPr>
          <a:xfrm>
            <a:off x="10058400" y="2880360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сигналы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сглажены</a:t>
            </a:r>
            <a:endParaRPr lang="en-US" sz="1080" dirty="0"/>
          </a:p>
        </p:txBody>
      </p:sp>
      <p:sp>
        <p:nvSpPr>
          <p:cNvPr id="9" name="Text 6"/>
          <p:cNvSpPr/>
          <p:nvPr/>
        </p:nvSpPr>
        <p:spPr>
          <a:xfrm>
            <a:off x="10058400" y="3803904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подпись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стёрта</a:t>
            </a:r>
            <a:endParaRPr lang="en-US" sz="1080" dirty="0"/>
          </a:p>
        </p:txBody>
      </p:sp>
      <p:sp>
        <p:nvSpPr>
          <p:cNvPr id="10" name="Text 7"/>
          <p:cNvSpPr/>
          <p:nvPr/>
        </p:nvSpPr>
        <p:spPr>
          <a:xfrm>
            <a:off x="10058400" y="4736592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ответ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низкий</a:t>
            </a:r>
            <a:endParaRPr lang="en-US" sz="1080" dirty="0"/>
          </a:p>
        </p:txBody>
      </p:sp>
      <p:sp>
        <p:nvSpPr>
          <p:cNvPr id="11" name="Text 8"/>
          <p:cNvSpPr/>
          <p:nvPr/>
        </p:nvSpPr>
        <p:spPr>
          <a:xfrm>
            <a:off x="10058400" y="5669280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сытости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нет</a:t>
            </a:r>
            <a:endParaRPr lang="en-US" sz="1080" dirty="0"/>
          </a:p>
        </p:txBody>
      </p:sp>
      <p:sp>
        <p:nvSpPr>
          <p:cNvPr id="12" name="Text 9"/>
          <p:cNvSpPr/>
          <p:nvPr/>
        </p:nvSpPr>
        <p:spPr>
          <a:xfrm>
            <a:off x="182880" y="6126480"/>
            <a:ext cx="521208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4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Живая кровь: сигналы, метаболизм, насыщение.</a:t>
            </a:r>
            <a:endParaRPr lang="en-US" sz="1140" dirty="0"/>
          </a:p>
        </p:txBody>
      </p:sp>
      <p:sp>
        <p:nvSpPr>
          <p:cNvPr id="13" name="Text 10"/>
          <p:cNvSpPr/>
          <p:nvPr/>
        </p:nvSpPr>
        <p:spPr>
          <a:xfrm>
            <a:off x="6839712" y="6126480"/>
            <a:ext cx="521208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4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Суррогат: транспорт без насыщения.</a:t>
            </a:r>
            <a:endParaRPr lang="en-US" sz="1140" dirty="0"/>
          </a:p>
        </p:txBody>
      </p:sp>
      <p:sp>
        <p:nvSpPr>
          <p:cNvPr id="14" name="Text 11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11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7-hidden-donor-marke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56032" y="164592"/>
            <a:ext cx="11658600" cy="32918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Тайный рынок доноров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8705088" y="5349240"/>
            <a:ext cx="2834640" cy="9144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/>
          <a:lstStyle/>
          <a:p>
            <a:pPr algn="l" indent="0" marL="0">
              <a:buNone/>
            </a:pPr>
            <a:r>
              <a:rPr lang="en-US" sz="108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Поток: источник → отбор → биобанк → доставка.</a:t>
            </a:r>
            <a:endParaRPr lang="en-US" sz="1080" dirty="0"/>
          </a:p>
          <a:p>
            <a:pPr algn="l" indent="0" marL="0">
              <a:buNone/>
            </a:pPr>
            <a:r>
              <a:rPr lang="en-US" sz="108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Ключевые узкие места: объём, холод, безопасность.</a:t>
            </a:r>
            <a:endParaRPr lang="en-US" sz="1080" dirty="0"/>
          </a:p>
        </p:txBody>
      </p:sp>
      <p:sp>
        <p:nvSpPr>
          <p:cNvPr id="5" name="Text 2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12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8-feeding-zones-map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688" y="164592"/>
            <a:ext cx="9692640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Геополитика кормовых зон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10222992" y="4754880"/>
            <a:ext cx="1591056" cy="10972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 страны, а контуры снабжения:</a:t>
            </a:r>
            <a:endParaRPr lang="en-US" sz="1020" dirty="0"/>
          </a:p>
          <a:p>
            <a:pPr algn="ctr" indent="0" marL="0">
              <a:buNone/>
            </a:pPr>
            <a:r>
              <a:rPr lang="en-US" sz="10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резервуары, коридоры, убежища, эксперименты.</a:t>
            </a:r>
            <a:endParaRPr lang="en-US" sz="1020" dirty="0"/>
          </a:p>
        </p:txBody>
      </p:sp>
      <p:sp>
        <p:nvSpPr>
          <p:cNvPr id="5" name="Text 2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13</a:t>
            </a:r>
            <a:endParaRPr lang="en-US" sz="1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75488"/>
            <a:ext cx="7680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Следствия: почему вампиры именно такие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9189720" y="530352"/>
            <a:ext cx="2331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i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841248" y="1371600"/>
            <a:ext cx="5303520" cy="566928"/>
          </a:xfrm>
          <a:prstGeom prst="roundRect">
            <a:avLst>
              <a:gd name="adj" fmla="val 8065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05840" y="1517904"/>
            <a:ext cx="497433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Биомеханизм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6236208" y="1371600"/>
            <a:ext cx="5102352" cy="566928"/>
          </a:xfrm>
          <a:prstGeom prst="roundRect">
            <a:avLst>
              <a:gd name="adj" fmla="val 8065"/>
            </a:avLst>
          </a:prstGeom>
          <a:solidFill>
            <a:srgbClr val="B42318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400800" y="1517904"/>
            <a:ext cx="477316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Наблюдаемое следствие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841248" y="214884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005840" y="231343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дефицит сигнальных молекул</a:t>
            </a:r>
            <a:endParaRPr lang="en-US" sz="1330" dirty="0"/>
          </a:p>
        </p:txBody>
      </p:sp>
      <p:sp>
        <p:nvSpPr>
          <p:cNvPr id="10" name="Shape 8"/>
          <p:cNvSpPr/>
          <p:nvPr/>
        </p:nvSpPr>
        <p:spPr>
          <a:xfrm>
            <a:off x="6236208" y="214884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400800" y="231343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питание кровью</a:t>
            </a:r>
            <a:endParaRPr lang="en-US" sz="1330" dirty="0"/>
          </a:p>
        </p:txBody>
      </p:sp>
      <p:sp>
        <p:nvSpPr>
          <p:cNvPr id="12" name="Shape 10"/>
          <p:cNvSpPr/>
          <p:nvPr/>
        </p:nvSpPr>
        <p:spPr>
          <a:xfrm>
            <a:off x="841248" y="278892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1005840" y="295351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изменённые фоторецепторные пути</a:t>
            </a:r>
            <a:endParaRPr lang="en-US" sz="1330" dirty="0"/>
          </a:p>
        </p:txBody>
      </p:sp>
      <p:sp>
        <p:nvSpPr>
          <p:cNvPr id="14" name="Shape 12"/>
          <p:cNvSpPr/>
          <p:nvPr/>
        </p:nvSpPr>
        <p:spPr>
          <a:xfrm>
            <a:off x="6236208" y="278892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00800" y="295351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чувствительность к солнцу</a:t>
            </a:r>
            <a:endParaRPr lang="en-US" sz="1330" dirty="0"/>
          </a:p>
        </p:txBody>
      </p:sp>
      <p:sp>
        <p:nvSpPr>
          <p:cNvPr id="16" name="Shape 14"/>
          <p:cNvSpPr/>
          <p:nvPr/>
        </p:nvSpPr>
        <p:spPr>
          <a:xfrm>
            <a:off x="841248" y="342900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1005840" y="359359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усиленная регенеративная сигнализация</a:t>
            </a:r>
            <a:endParaRPr lang="en-US" sz="1330" dirty="0"/>
          </a:p>
        </p:txBody>
      </p:sp>
      <p:sp>
        <p:nvSpPr>
          <p:cNvPr id="18" name="Shape 16"/>
          <p:cNvSpPr/>
          <p:nvPr/>
        </p:nvSpPr>
        <p:spPr>
          <a:xfrm>
            <a:off x="6236208" y="342900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400800" y="359359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быстрое восстановление после травм</a:t>
            </a:r>
            <a:endParaRPr lang="en-US" sz="1330" dirty="0"/>
          </a:p>
        </p:txBody>
      </p:sp>
      <p:sp>
        <p:nvSpPr>
          <p:cNvPr id="20" name="Shape 18"/>
          <p:cNvSpPr/>
          <p:nvPr/>
        </p:nvSpPr>
        <p:spPr>
          <a:xfrm>
            <a:off x="841248" y="406908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1005840" y="423367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перестройка клеточного цикла</a:t>
            </a:r>
            <a:endParaRPr lang="en-US" sz="1330" dirty="0"/>
          </a:p>
        </p:txBody>
      </p:sp>
      <p:sp>
        <p:nvSpPr>
          <p:cNvPr id="22" name="Shape 20"/>
          <p:cNvSpPr/>
          <p:nvPr/>
        </p:nvSpPr>
        <p:spPr>
          <a:xfrm>
            <a:off x="6236208" y="406908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400800" y="423367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медленное старение</a:t>
            </a:r>
            <a:endParaRPr lang="en-US" sz="1330" dirty="0"/>
          </a:p>
        </p:txBody>
      </p:sp>
      <p:sp>
        <p:nvSpPr>
          <p:cNvPr id="24" name="Shape 22"/>
          <p:cNvSpPr/>
          <p:nvPr/>
        </p:nvSpPr>
        <p:spPr>
          <a:xfrm>
            <a:off x="841248" y="470916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005840" y="487375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хронический голодный стресс</a:t>
            </a:r>
            <a:endParaRPr lang="en-US" sz="1330" dirty="0"/>
          </a:p>
        </p:txBody>
      </p:sp>
      <p:sp>
        <p:nvSpPr>
          <p:cNvPr id="26" name="Shape 24"/>
          <p:cNvSpPr/>
          <p:nvPr/>
        </p:nvSpPr>
        <p:spPr>
          <a:xfrm>
            <a:off x="6236208" y="470916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6400800" y="487375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ритуалы и иерархия доступа</a:t>
            </a:r>
            <a:endParaRPr lang="en-US" sz="1330" dirty="0"/>
          </a:p>
        </p:txBody>
      </p:sp>
      <p:sp>
        <p:nvSpPr>
          <p:cNvPr id="28" name="Shape 26"/>
          <p:cNvSpPr/>
          <p:nvPr/>
        </p:nvSpPr>
        <p:spPr>
          <a:xfrm>
            <a:off x="841248" y="534924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1005840" y="551383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высокая цена качественной крови</a:t>
            </a:r>
            <a:endParaRPr lang="en-US" sz="1330" dirty="0"/>
          </a:p>
        </p:txBody>
      </p:sp>
      <p:sp>
        <p:nvSpPr>
          <p:cNvPr id="30" name="Shape 28"/>
          <p:cNvSpPr/>
          <p:nvPr/>
        </p:nvSpPr>
        <p:spPr>
          <a:xfrm>
            <a:off x="6236208" y="534924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400800" y="551383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элитные сети и рынок доноров</a:t>
            </a:r>
            <a:endParaRPr lang="en-US" sz="1330" dirty="0"/>
          </a:p>
        </p:txBody>
      </p:sp>
      <p:sp>
        <p:nvSpPr>
          <p:cNvPr id="32" name="Text 30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14</a:t>
            </a:r>
            <a:endParaRPr lang="en-US" sz="1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102A4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8680" y="841248"/>
            <a:ext cx="22860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Вывод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868680" y="1828800"/>
            <a:ext cx="6720840" cy="14173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2300" dirty="0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Если теория верна, власть — это доступ к качественной крови.</a:t>
            </a:r>
            <a:endParaRPr lang="en-US" sz="2300" dirty="0"/>
          </a:p>
        </p:txBody>
      </p:sp>
      <p:sp>
        <p:nvSpPr>
          <p:cNvPr id="4" name="Shape 2"/>
          <p:cNvSpPr/>
          <p:nvPr/>
        </p:nvSpPr>
        <p:spPr>
          <a:xfrm>
            <a:off x="8229600" y="1554480"/>
            <a:ext cx="2880360" cy="3108960"/>
          </a:xfrm>
          <a:prstGeom prst="roundRect">
            <a:avLst>
              <a:gd name="adj" fmla="val 1587"/>
            </a:avLst>
          </a:prstGeom>
          <a:solidFill>
            <a:srgbClr val="16324F"/>
          </a:solidFill>
          <a:ln w="12700">
            <a:solidFill>
              <a:srgbClr val="7FA6C9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394192" y="1700784"/>
            <a:ext cx="255117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Ключевые формулы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8394192" y="2029968"/>
            <a:ext cx="2551176" cy="24871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вампиризм = зависимость + инфраструктура</a:t>
            </a:r>
            <a:endParaRPr lang="en-US" sz="1500" dirty="0"/>
          </a:p>
          <a:p>
            <a:pPr algn="l" indent="0" marL="0">
              <a:buNone/>
            </a:pPr>
            <a:endParaRPr lang="en-US" sz="1500" dirty="0"/>
          </a:p>
          <a:p>
            <a:pPr algn="l" indent="0" marL="0">
              <a:buNone/>
            </a:pPr>
            <a:r>
              <a:rPr lang="en-US" sz="1500" dirty="0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власть = доступ к крови</a:t>
            </a:r>
            <a:endParaRPr lang="en-US" sz="1500" dirty="0"/>
          </a:p>
          <a:p>
            <a:pPr algn="l" indent="0" marL="0">
              <a:buNone/>
            </a:pPr>
            <a:endParaRPr lang="en-US" sz="1500" dirty="0"/>
          </a:p>
          <a:p>
            <a:pPr algn="l" indent="0" marL="0">
              <a:buNone/>
            </a:pPr>
            <a:r>
              <a:rPr lang="en-US" sz="1500" dirty="0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миф скрывает систему снабжения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896112" y="5925312"/>
            <a:ext cx="63093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i="1" dirty="0">
                <a:solidFill>
                  <a:srgbClr val="B8C7D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D0DAE6"/>
                </a:solidFill>
              </a:rPr>
              <a:t>15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75488"/>
            <a:ext cx="7680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Исходная гипотеза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9189720" y="530352"/>
            <a:ext cx="2331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i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804672" y="1325880"/>
            <a:ext cx="10972800" cy="10972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69264" y="1472184"/>
            <a:ext cx="1064361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Тезис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969264" y="1801368"/>
            <a:ext cx="10643616" cy="47548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7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Элита не только управляет обществом, но и питается им.</a:t>
            </a:r>
            <a:endParaRPr lang="en-US" sz="1700" dirty="0"/>
          </a:p>
        </p:txBody>
      </p:sp>
      <p:sp>
        <p:nvSpPr>
          <p:cNvPr id="7" name="Shape 5"/>
          <p:cNvSpPr/>
          <p:nvPr/>
        </p:nvSpPr>
        <p:spPr>
          <a:xfrm>
            <a:off x="804672" y="2743200"/>
            <a:ext cx="2514600" cy="1874520"/>
          </a:xfrm>
          <a:prstGeom prst="roundRect">
            <a:avLst>
              <a:gd name="adj" fmla="val 2439"/>
            </a:avLst>
          </a:prstGeom>
          <a:solidFill>
            <a:srgbClr val="FDECEC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969264" y="2889504"/>
            <a:ext cx="218541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1. Биология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969264" y="3218688"/>
            <a:ext cx="2185416" cy="125272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Вампиризм = вирусная адаптация.</a:t>
            </a:r>
            <a:endParaRPr lang="en-US" sz="1350" dirty="0"/>
          </a:p>
        </p:txBody>
      </p:sp>
      <p:sp>
        <p:nvSpPr>
          <p:cNvPr id="10" name="Shape 8"/>
          <p:cNvSpPr/>
          <p:nvPr/>
        </p:nvSpPr>
        <p:spPr>
          <a:xfrm>
            <a:off x="3520440" y="2743200"/>
            <a:ext cx="2514600" cy="1874520"/>
          </a:xfrm>
          <a:prstGeom prst="roundRect">
            <a:avLst>
              <a:gd name="adj" fmla="val 2439"/>
            </a:avLst>
          </a:prstGeom>
          <a:solidFill>
            <a:srgbClr val="EAF2FB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685032" y="2889504"/>
            <a:ext cx="218541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2. Долголетие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3685032" y="3218688"/>
            <a:ext cx="2185416" cy="125272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Возраст даёт власть и время.</a:t>
            </a:r>
            <a:endParaRPr lang="en-US" sz="1350" dirty="0"/>
          </a:p>
        </p:txBody>
      </p:sp>
      <p:sp>
        <p:nvSpPr>
          <p:cNvPr id="13" name="Shape 11"/>
          <p:cNvSpPr/>
          <p:nvPr/>
        </p:nvSpPr>
        <p:spPr>
          <a:xfrm>
            <a:off x="6236208" y="2743200"/>
            <a:ext cx="2514600" cy="187452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400800" y="2889504"/>
            <a:ext cx="218541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3. Кровь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6400800" y="3218688"/>
            <a:ext cx="2185416" cy="125272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Кровь = еда, валюта, селекция.</a:t>
            </a:r>
            <a:endParaRPr lang="en-US" sz="1350" dirty="0"/>
          </a:p>
        </p:txBody>
      </p:sp>
      <p:sp>
        <p:nvSpPr>
          <p:cNvPr id="16" name="Shape 14"/>
          <p:cNvSpPr/>
          <p:nvPr/>
        </p:nvSpPr>
        <p:spPr>
          <a:xfrm>
            <a:off x="8951976" y="2743200"/>
            <a:ext cx="2825496" cy="187452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9116568" y="2889504"/>
            <a:ext cx="2496312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4. Институты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9116568" y="3218688"/>
            <a:ext cx="2496312" cy="125272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Система власти маскирует кормовую сеть.</a:t>
            </a:r>
            <a:endParaRPr lang="en-US" sz="1350" dirty="0"/>
          </a:p>
        </p:txBody>
      </p:sp>
      <p:sp>
        <p:nvSpPr>
          <p:cNvPr id="19" name="Shape 17"/>
          <p:cNvSpPr/>
          <p:nvPr/>
        </p:nvSpPr>
        <p:spPr>
          <a:xfrm>
            <a:off x="1554480" y="5230368"/>
            <a:ext cx="9052560" cy="566928"/>
          </a:xfrm>
          <a:prstGeom prst="roundRect">
            <a:avLst>
              <a:gd name="adj" fmla="val 12903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627632" y="5276088"/>
            <a:ext cx="8906256" cy="47548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Ключевая формула: власть = контроль кормовой инфраструктуры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02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1-snv12-agen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210312"/>
            <a:ext cx="10954512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Биологический агент: вирус, молекула и механизм действия</a:t>
            </a:r>
            <a:endParaRPr lang="en-US" sz="2400" dirty="0"/>
          </a:p>
        </p:txBody>
      </p:sp>
      <p:sp>
        <p:nvSpPr>
          <p:cNvPr id="4" name="Text 1"/>
          <p:cNvSpPr/>
          <p:nvPr/>
        </p:nvSpPr>
        <p:spPr>
          <a:xfrm>
            <a:off x="1170432" y="1188720"/>
            <a:ext cx="2240280" cy="23774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1. Вирион SNV-12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4572000" y="1188720"/>
            <a:ext cx="2514600" cy="23774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36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2. Гемофильный регуляторный комплекс</a:t>
            </a:r>
            <a:endParaRPr lang="en-US" sz="1360" dirty="0"/>
          </a:p>
        </p:txBody>
      </p:sp>
      <p:sp>
        <p:nvSpPr>
          <p:cNvPr id="6" name="Text 3"/>
          <p:cNvSpPr/>
          <p:nvPr/>
        </p:nvSpPr>
        <p:spPr>
          <a:xfrm>
            <a:off x="7040880" y="2249424"/>
            <a:ext cx="1536192" cy="7132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HEP + MitoX + Reg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перестройка обмена</a:t>
            </a:r>
            <a:endParaRPr lang="en-US" sz="1100" dirty="0"/>
          </a:p>
        </p:txBody>
      </p:sp>
      <p:sp>
        <p:nvSpPr>
          <p:cNvPr id="7" name="Text 4"/>
          <p:cNvSpPr/>
          <p:nvPr/>
        </p:nvSpPr>
        <p:spPr>
          <a:xfrm>
            <a:off x="4187952" y="5394960"/>
            <a:ext cx="2962656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2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связывание → вход → РНК → транспорт</a:t>
            </a:r>
            <a:endParaRPr lang="en-US" sz="1120" dirty="0"/>
          </a:p>
        </p:txBody>
      </p:sp>
      <p:sp>
        <p:nvSpPr>
          <p:cNvPr id="8" name="Text 5"/>
          <p:cNvSpPr/>
          <p:nvPr/>
        </p:nvSpPr>
        <p:spPr>
          <a:xfrm>
            <a:off x="8302752" y="1188720"/>
            <a:ext cx="3566160" cy="23774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3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3. Клеточные мишени и системные эффекты</a:t>
            </a:r>
            <a:endParaRPr lang="en-US" sz="1320" dirty="0"/>
          </a:p>
        </p:txBody>
      </p:sp>
      <p:sp>
        <p:nvSpPr>
          <p:cNvPr id="9" name="Text 6"/>
          <p:cNvSpPr/>
          <p:nvPr/>
        </p:nvSpPr>
        <p:spPr>
          <a:xfrm>
            <a:off x="7699248" y="2907792"/>
            <a:ext cx="123444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ROS↑,</a:t>
            </a:r>
            <a:endParaRPr lang="en-US" sz="1050" dirty="0"/>
          </a:p>
          <a:p>
            <a:pPr algn="ctr" indent="0" marL="0">
              <a:buNone/>
            </a:pPr>
            <a:r>
              <a:rPr lang="en-US" sz="105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потенциал↓</a:t>
            </a:r>
            <a:endParaRPr lang="en-US" sz="1050" dirty="0"/>
          </a:p>
        </p:txBody>
      </p:sp>
      <p:sp>
        <p:nvSpPr>
          <p:cNvPr id="10" name="Text 7"/>
          <p:cNvSpPr/>
          <p:nvPr/>
        </p:nvSpPr>
        <p:spPr>
          <a:xfrm>
            <a:off x="9034272" y="2907792"/>
            <a:ext cx="1481328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сдвиг</a:t>
            </a:r>
            <a:endParaRPr lang="en-US" sz="1050" dirty="0"/>
          </a:p>
          <a:p>
            <a:pPr algn="ctr" indent="0" marL="0">
              <a:buNone/>
            </a:pPr>
            <a:r>
              <a:rPr lang="en-US" sz="105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метаболизма гема</a:t>
            </a:r>
            <a:endParaRPr lang="en-US" sz="1050" dirty="0"/>
          </a:p>
        </p:txBody>
      </p:sp>
      <p:sp>
        <p:nvSpPr>
          <p:cNvPr id="11" name="Text 8"/>
          <p:cNvSpPr/>
          <p:nvPr/>
        </p:nvSpPr>
        <p:spPr>
          <a:xfrm>
            <a:off x="10533888" y="2907792"/>
            <a:ext cx="109728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1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ускорение</a:t>
            </a:r>
            <a:endParaRPr lang="en-US" sz="1010" dirty="0"/>
          </a:p>
          <a:p>
            <a:pPr algn="ctr" indent="0" marL="0">
              <a:buNone/>
            </a:pPr>
            <a:r>
              <a:rPr lang="en-US" sz="101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репарации тканей</a:t>
            </a:r>
            <a:endParaRPr lang="en-US" sz="1010" dirty="0"/>
          </a:p>
        </p:txBody>
      </p:sp>
      <p:sp>
        <p:nvSpPr>
          <p:cNvPr id="12" name="Text 9"/>
          <p:cNvSpPr/>
          <p:nvPr/>
        </p:nvSpPr>
        <p:spPr>
          <a:xfrm>
            <a:off x="7699248" y="4709160"/>
            <a:ext cx="1225296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9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сумеречное зрение</a:t>
            </a:r>
            <a:endParaRPr lang="en-US" sz="980" dirty="0"/>
          </a:p>
          <a:p>
            <a:pPr algn="ctr" indent="0" marL="0">
              <a:buNone/>
            </a:pPr>
            <a:r>
              <a:rPr lang="en-US" sz="9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 фоточувствительность</a:t>
            </a:r>
            <a:endParaRPr lang="en-US" sz="980" dirty="0"/>
          </a:p>
        </p:txBody>
      </p:sp>
      <p:sp>
        <p:nvSpPr>
          <p:cNvPr id="13" name="Text 10"/>
          <p:cNvSpPr/>
          <p:nvPr/>
        </p:nvSpPr>
        <p:spPr>
          <a:xfrm>
            <a:off x="10533888" y="4709160"/>
            <a:ext cx="10607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9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лактатный сдвиг</a:t>
            </a:r>
            <a:endParaRPr lang="en-US" sz="980" dirty="0"/>
          </a:p>
          <a:p>
            <a:pPr algn="ctr" indent="0" marL="0">
              <a:buNone/>
            </a:pPr>
            <a:r>
              <a:rPr lang="en-US" sz="9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 экономия энергии</a:t>
            </a:r>
            <a:endParaRPr lang="en-US" sz="980" dirty="0"/>
          </a:p>
        </p:txBody>
      </p:sp>
      <p:sp>
        <p:nvSpPr>
          <p:cNvPr id="14" name="Text 11"/>
          <p:cNvSpPr/>
          <p:nvPr/>
        </p:nvSpPr>
        <p:spPr>
          <a:xfrm>
            <a:off x="7479792" y="5532120"/>
            <a:ext cx="3749040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Донорская кровь: сигналы → гем → гормоны → адаптация</a:t>
            </a:r>
            <a:endParaRPr lang="en-US" sz="1020" dirty="0"/>
          </a:p>
        </p:txBody>
      </p:sp>
      <p:sp>
        <p:nvSpPr>
          <p:cNvPr id="15" name="Text 12"/>
          <p:cNvSpPr/>
          <p:nvPr/>
        </p:nvSpPr>
        <p:spPr>
          <a:xfrm>
            <a:off x="9720072" y="6172200"/>
            <a:ext cx="201168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Вампиризм = перенастройка обмена, регенерации и светочувствительности.</a:t>
            </a:r>
            <a:endParaRPr lang="en-US" sz="1020" dirty="0"/>
          </a:p>
        </p:txBody>
      </p:sp>
      <p:sp>
        <p:nvSpPr>
          <p:cNvPr id="16" name="Text 13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03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2-medieval-spread-map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01168" y="256032"/>
            <a:ext cx="3767328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1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Средневековье создаёт идеальную среду</a:t>
            </a:r>
            <a:endParaRPr lang="en-US" sz="2100" dirty="0"/>
          </a:p>
        </p:txBody>
      </p:sp>
      <p:sp>
        <p:nvSpPr>
          <p:cNvPr id="4" name="Text 1"/>
          <p:cNvSpPr/>
          <p:nvPr/>
        </p:nvSpPr>
        <p:spPr>
          <a:xfrm>
            <a:off x="201168" y="566928"/>
            <a:ext cx="3767328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2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XII–XIV века: торговля, миграции, войны и эпидемии</a:t>
            </a:r>
            <a:endParaRPr lang="en-US" sz="1120" dirty="0"/>
          </a:p>
        </p:txBody>
      </p:sp>
      <p:sp>
        <p:nvSpPr>
          <p:cNvPr id="5" name="Text 2"/>
          <p:cNvSpPr/>
          <p:nvPr/>
        </p:nvSpPr>
        <p:spPr>
          <a:xfrm>
            <a:off x="10314432" y="5074920"/>
            <a:ext cx="1664208" cy="12252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4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Торговля, войны и миграции создают коридоры распространения SNV-12.</a:t>
            </a:r>
            <a:endParaRPr lang="en-US" sz="1040" dirty="0"/>
          </a:p>
        </p:txBody>
      </p:sp>
      <p:sp>
        <p:nvSpPr>
          <p:cNvPr id="6" name="Text 3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04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75488"/>
            <a:ext cx="7680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Как вирус меняет организм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9189720" y="530352"/>
            <a:ext cx="2331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i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804672" y="1280160"/>
            <a:ext cx="354787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69264" y="1426464"/>
            <a:ext cx="321868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Кровяная среда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969264" y="1755648"/>
            <a:ext cx="321868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транспорт O₂.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спрос на гем.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кровь = сигнал.</a:t>
            </a:r>
            <a:endParaRPr lang="en-US" sz="1350" dirty="0"/>
          </a:p>
        </p:txBody>
      </p:sp>
      <p:sp>
        <p:nvSpPr>
          <p:cNvPr id="7" name="Shape 5"/>
          <p:cNvSpPr/>
          <p:nvPr/>
        </p:nvSpPr>
        <p:spPr>
          <a:xfrm>
            <a:off x="4526280" y="1280160"/>
            <a:ext cx="354787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690872" y="1426464"/>
            <a:ext cx="321868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Обмен веществ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4690872" y="1755648"/>
            <a:ext cx="321868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базовый цикл.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стресс.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экономный режим.</a:t>
            </a:r>
            <a:endParaRPr lang="en-US" sz="1350" dirty="0"/>
          </a:p>
        </p:txBody>
      </p:sp>
      <p:sp>
        <p:nvSpPr>
          <p:cNvPr id="10" name="Shape 8"/>
          <p:cNvSpPr/>
          <p:nvPr/>
        </p:nvSpPr>
        <p:spPr>
          <a:xfrm>
            <a:off x="8247888" y="1280160"/>
            <a:ext cx="313639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412480" y="1426464"/>
            <a:ext cx="280720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Нервная система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8412480" y="1755648"/>
            <a:ext cx="280720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баланс.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перегрузка.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фокус на добыче.</a:t>
            </a:r>
            <a:endParaRPr lang="en-US" sz="1350" dirty="0"/>
          </a:p>
        </p:txBody>
      </p:sp>
      <p:sp>
        <p:nvSpPr>
          <p:cNvPr id="13" name="Shape 11"/>
          <p:cNvSpPr/>
          <p:nvPr/>
        </p:nvSpPr>
        <p:spPr>
          <a:xfrm>
            <a:off x="804672" y="2880360"/>
            <a:ext cx="354787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969264" y="3026664"/>
            <a:ext cx="321868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Зрение и свет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969264" y="3355848"/>
            <a:ext cx="321868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дневное зрение.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фотостресс.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сумеречный режим.</a:t>
            </a:r>
            <a:endParaRPr lang="en-US" sz="1350" dirty="0"/>
          </a:p>
        </p:txBody>
      </p:sp>
      <p:sp>
        <p:nvSpPr>
          <p:cNvPr id="16" name="Shape 14"/>
          <p:cNvSpPr/>
          <p:nvPr/>
        </p:nvSpPr>
        <p:spPr>
          <a:xfrm>
            <a:off x="4526280" y="2880360"/>
            <a:ext cx="354787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690872" y="3026664"/>
            <a:ext cx="321868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Регенерация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4690872" y="3355848"/>
            <a:ext cx="321868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обычное заживление.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воспаление.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быстрая репарация.</a:t>
            </a:r>
            <a:endParaRPr lang="en-US" sz="1350" dirty="0"/>
          </a:p>
        </p:txBody>
      </p:sp>
      <p:sp>
        <p:nvSpPr>
          <p:cNvPr id="19" name="Shape 17"/>
          <p:cNvSpPr/>
          <p:nvPr/>
        </p:nvSpPr>
        <p:spPr>
          <a:xfrm>
            <a:off x="8247888" y="2880360"/>
            <a:ext cx="313639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8412480" y="3026664"/>
            <a:ext cx="280720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Старение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8412480" y="3355848"/>
            <a:ext cx="280720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обычный цикл.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нагрузка.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медленное старение.</a:t>
            </a:r>
            <a:endParaRPr lang="en-US" sz="1350" dirty="0"/>
          </a:p>
        </p:txBody>
      </p:sp>
      <p:sp>
        <p:nvSpPr>
          <p:cNvPr id="22" name="Shape 20"/>
          <p:cNvSpPr/>
          <p:nvPr/>
        </p:nvSpPr>
        <p:spPr>
          <a:xfrm>
            <a:off x="804672" y="4645152"/>
            <a:ext cx="10954512" cy="987552"/>
          </a:xfrm>
          <a:prstGeom prst="roundRect">
            <a:avLst>
              <a:gd name="adj" fmla="val 4630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969264" y="4791456"/>
            <a:ext cx="1062532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Итог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969264" y="5120640"/>
            <a:ext cx="10625328" cy="36576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Отсюда: кровь, свет, регенерация, долголетие.</a:t>
            </a:r>
            <a:endParaRPr lang="en-US" sz="1500" dirty="0"/>
          </a:p>
        </p:txBody>
      </p:sp>
      <p:sp>
        <p:nvSpPr>
          <p:cNvPr id="25" name="Text 23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05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75488"/>
            <a:ext cx="7680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Почему возникает зависимость от крови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9189720" y="530352"/>
            <a:ext cx="2331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i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841248" y="1920240"/>
            <a:ext cx="2057400" cy="822960"/>
          </a:xfrm>
          <a:prstGeom prst="roundRect">
            <a:avLst>
              <a:gd name="adj" fmla="val 8889"/>
            </a:avLst>
          </a:prstGeom>
          <a:solidFill>
            <a:srgbClr val="FDECEC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14400" y="1965960"/>
            <a:ext cx="1911096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1. Вирус требует</a:t>
            </a:r>
            <a:endParaRPr lang="en-US" sz="1500" dirty="0"/>
          </a:p>
          <a:p>
            <a:pPr algn="ctr" indent="0" marL="0">
              <a:buNone/>
            </a:pPr>
            <a:r>
              <a:rPr lang="en-US" sz="150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живые сигнальные молекулы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3017520" y="2139696"/>
            <a:ext cx="36576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8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→</a:t>
            </a:r>
            <a:endParaRPr lang="en-US" sz="2800" dirty="0"/>
          </a:p>
        </p:txBody>
      </p:sp>
      <p:sp>
        <p:nvSpPr>
          <p:cNvPr id="7" name="Shape 5"/>
          <p:cNvSpPr/>
          <p:nvPr/>
        </p:nvSpPr>
        <p:spPr>
          <a:xfrm>
            <a:off x="3493008" y="1920240"/>
            <a:ext cx="2057400" cy="822960"/>
          </a:xfrm>
          <a:prstGeom prst="roundRect">
            <a:avLst>
              <a:gd name="adj" fmla="val 8889"/>
            </a:avLst>
          </a:prstGeom>
          <a:solidFill>
            <a:srgbClr val="EAF2FB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566160" y="1965960"/>
            <a:ext cx="1911096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42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2. Донорская кровь несёт</a:t>
            </a:r>
            <a:endParaRPr lang="en-US" sz="1420" dirty="0"/>
          </a:p>
          <a:p>
            <a:pPr algn="ctr" indent="0" marL="0">
              <a:buNone/>
            </a:pPr>
            <a:r>
              <a:rPr lang="en-US" sz="142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сигналы и маркеры</a:t>
            </a:r>
            <a:endParaRPr lang="en-US" sz="1420" dirty="0"/>
          </a:p>
        </p:txBody>
      </p:sp>
      <p:sp>
        <p:nvSpPr>
          <p:cNvPr id="9" name="Text 7"/>
          <p:cNvSpPr/>
          <p:nvPr/>
        </p:nvSpPr>
        <p:spPr>
          <a:xfrm>
            <a:off x="5687568" y="2139696"/>
            <a:ext cx="36576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8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→</a:t>
            </a:r>
            <a:endParaRPr lang="en-US" sz="2800" dirty="0"/>
          </a:p>
        </p:txBody>
      </p:sp>
      <p:sp>
        <p:nvSpPr>
          <p:cNvPr id="10" name="Shape 8"/>
          <p:cNvSpPr/>
          <p:nvPr/>
        </p:nvSpPr>
        <p:spPr>
          <a:xfrm>
            <a:off x="6144768" y="1920240"/>
            <a:ext cx="2057400" cy="822960"/>
          </a:xfrm>
          <a:prstGeom prst="roundRect">
            <a:avLst>
              <a:gd name="adj" fmla="val 8889"/>
            </a:avLst>
          </a:prstGeom>
          <a:solidFill>
            <a:srgbClr val="EEF2F6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217920" y="1965960"/>
            <a:ext cx="1911096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42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3. Суррогат даёт</a:t>
            </a:r>
            <a:endParaRPr lang="en-US" sz="1420" dirty="0"/>
          </a:p>
          <a:p>
            <a:pPr algn="ctr" indent="0" marL="0">
              <a:buNone/>
            </a:pPr>
            <a:r>
              <a:rPr lang="en-US" sz="142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транспорт, но не сигналы</a:t>
            </a:r>
            <a:endParaRPr lang="en-US" sz="1420" dirty="0"/>
          </a:p>
        </p:txBody>
      </p:sp>
      <p:sp>
        <p:nvSpPr>
          <p:cNvPr id="12" name="Text 10"/>
          <p:cNvSpPr/>
          <p:nvPr/>
        </p:nvSpPr>
        <p:spPr>
          <a:xfrm>
            <a:off x="8339328" y="2139696"/>
            <a:ext cx="36576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8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→</a:t>
            </a:r>
            <a:endParaRPr lang="en-US" sz="2800" dirty="0"/>
          </a:p>
        </p:txBody>
      </p:sp>
      <p:sp>
        <p:nvSpPr>
          <p:cNvPr id="13" name="Shape 11"/>
          <p:cNvSpPr/>
          <p:nvPr/>
        </p:nvSpPr>
        <p:spPr>
          <a:xfrm>
            <a:off x="8796528" y="1920240"/>
            <a:ext cx="2514600" cy="822960"/>
          </a:xfrm>
          <a:prstGeom prst="roundRect">
            <a:avLst>
              <a:gd name="adj" fmla="val 8889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8869680" y="1965960"/>
            <a:ext cx="2368296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4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4. Голод = дефицит</a:t>
            </a:r>
            <a:endParaRPr lang="en-US" sz="1420" dirty="0"/>
          </a:p>
          <a:p>
            <a:pPr algn="ctr" indent="0" marL="0">
              <a:buNone/>
            </a:pPr>
            <a:r>
              <a:rPr lang="en-US" sz="14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сигнальных компонентов</a:t>
            </a:r>
            <a:endParaRPr lang="en-US" sz="1420" dirty="0"/>
          </a:p>
        </p:txBody>
      </p:sp>
      <p:sp>
        <p:nvSpPr>
          <p:cNvPr id="15" name="Shape 13"/>
          <p:cNvSpPr/>
          <p:nvPr/>
        </p:nvSpPr>
        <p:spPr>
          <a:xfrm>
            <a:off x="1051560" y="3657600"/>
            <a:ext cx="3154680" cy="11430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216152" y="3803904"/>
            <a:ext cx="282549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Живая кровь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1216152" y="4133088"/>
            <a:ext cx="2825496" cy="52120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Сигналы, вариативность, метаболизм.</a:t>
            </a:r>
            <a:endParaRPr lang="en-US" sz="1350" dirty="0"/>
          </a:p>
        </p:txBody>
      </p:sp>
      <p:sp>
        <p:nvSpPr>
          <p:cNvPr id="18" name="Shape 16"/>
          <p:cNvSpPr/>
          <p:nvPr/>
        </p:nvSpPr>
        <p:spPr>
          <a:xfrm>
            <a:off x="4572000" y="3657600"/>
            <a:ext cx="3154680" cy="11430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4736592" y="3803904"/>
            <a:ext cx="282549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Искусственная кровь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4736592" y="4133088"/>
            <a:ext cx="2825496" cy="52120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Транспорт есть. Сигналов почти нет.</a:t>
            </a:r>
            <a:endParaRPr lang="en-US" sz="1350" dirty="0"/>
          </a:p>
        </p:txBody>
      </p:sp>
      <p:sp>
        <p:nvSpPr>
          <p:cNvPr id="21" name="Shape 19"/>
          <p:cNvSpPr/>
          <p:nvPr/>
        </p:nvSpPr>
        <p:spPr>
          <a:xfrm>
            <a:off x="8092440" y="3657600"/>
            <a:ext cx="3154680" cy="11430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8257032" y="3803904"/>
            <a:ext cx="282549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Следствие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8257032" y="4133088"/>
            <a:ext cx="2825496" cy="52120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Селекция, ритуалы, рынок доноров.</a:t>
            </a:r>
            <a:endParaRPr lang="en-US" sz="1350" dirty="0"/>
          </a:p>
        </p:txBody>
      </p:sp>
      <p:sp>
        <p:nvSpPr>
          <p:cNvPr id="24" name="Text 22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06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3-vampire-classes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04672" y="274320"/>
            <a:ext cx="10607040" cy="32918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Классы вампирической адаптации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274320" y="6309360"/>
            <a:ext cx="11612880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Выше класс — выше контроль, доступ и влияние.</a:t>
            </a:r>
            <a:endParaRPr lang="en-US" sz="1150" dirty="0"/>
          </a:p>
        </p:txBody>
      </p:sp>
      <p:sp>
        <p:nvSpPr>
          <p:cNvPr id="5" name="Text 2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07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4-failed-infectio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05840" y="256032"/>
            <a:ext cx="10149840" cy="32918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Неудачное заражение: каскад несовместимости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3291840" y="1627632"/>
            <a:ext cx="1316736" cy="40233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2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нейровегетативный</a:t>
            </a:r>
            <a:endParaRPr lang="en-US" sz="1120" dirty="0"/>
          </a:p>
          <a:p>
            <a:pPr algn="ctr" indent="0" marL="0">
              <a:buNone/>
            </a:pPr>
            <a:r>
              <a:rPr lang="en-US" sz="112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сбой</a:t>
            </a:r>
            <a:endParaRPr lang="en-US" sz="1120" dirty="0"/>
          </a:p>
        </p:txBody>
      </p:sp>
      <p:sp>
        <p:nvSpPr>
          <p:cNvPr id="5" name="Text 2"/>
          <p:cNvSpPr/>
          <p:nvPr/>
        </p:nvSpPr>
        <p:spPr>
          <a:xfrm>
            <a:off x="3264408" y="2670048"/>
            <a:ext cx="1371600" cy="40233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2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кардиореспираторный</a:t>
            </a:r>
            <a:endParaRPr lang="en-US" sz="1120" dirty="0"/>
          </a:p>
          <a:p>
            <a:pPr algn="ctr" indent="0" marL="0">
              <a:buNone/>
            </a:pPr>
            <a:r>
              <a:rPr lang="en-US" sz="112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стресс</a:t>
            </a:r>
            <a:endParaRPr lang="en-US" sz="1120" dirty="0"/>
          </a:p>
        </p:txBody>
      </p:sp>
      <p:sp>
        <p:nvSpPr>
          <p:cNvPr id="6" name="Text 3"/>
          <p:cNvSpPr/>
          <p:nvPr/>
        </p:nvSpPr>
        <p:spPr>
          <a:xfrm>
            <a:off x="3273552" y="3767328"/>
            <a:ext cx="1353312" cy="40233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абдоминальный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сосудистый криз</a:t>
            </a:r>
            <a:endParaRPr lang="en-US" sz="1100" dirty="0"/>
          </a:p>
        </p:txBody>
      </p:sp>
      <p:sp>
        <p:nvSpPr>
          <p:cNvPr id="7" name="Text 4"/>
          <p:cNvSpPr/>
          <p:nvPr/>
        </p:nvSpPr>
        <p:spPr>
          <a:xfrm>
            <a:off x="3273552" y="4873752"/>
            <a:ext cx="1353312" cy="365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периферический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спазм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3273552" y="5870448"/>
            <a:ext cx="1353312" cy="365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терминальное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истощение</a:t>
            </a:r>
            <a:endParaRPr lang="en-US" sz="1100" dirty="0"/>
          </a:p>
        </p:txBody>
      </p:sp>
      <p:sp>
        <p:nvSpPr>
          <p:cNvPr id="9" name="Text 6"/>
          <p:cNvSpPr/>
          <p:nvPr/>
        </p:nvSpPr>
        <p:spPr>
          <a:xfrm>
            <a:off x="6967728" y="1554480"/>
            <a:ext cx="42611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генетическая и иммунная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несовместимость</a:t>
            </a:r>
            <a:endParaRPr lang="en-US" sz="1220" dirty="0"/>
          </a:p>
        </p:txBody>
      </p:sp>
      <p:sp>
        <p:nvSpPr>
          <p:cNvPr id="10" name="Text 7"/>
          <p:cNvSpPr/>
          <p:nvPr/>
        </p:nvSpPr>
        <p:spPr>
          <a:xfrm>
            <a:off x="6967728" y="2743200"/>
            <a:ext cx="42611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сосудистый перегрев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 гиперметаболизм</a:t>
            </a:r>
            <a:endParaRPr lang="en-US" sz="1220" dirty="0"/>
          </a:p>
        </p:txBody>
      </p:sp>
      <p:sp>
        <p:nvSpPr>
          <p:cNvPr id="11" name="Text 8"/>
          <p:cNvSpPr/>
          <p:nvPr/>
        </p:nvSpPr>
        <p:spPr>
          <a:xfrm>
            <a:off x="6967728" y="3886200"/>
            <a:ext cx="42611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массовый гемолиз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 высвобождение гема</a:t>
            </a:r>
            <a:endParaRPr lang="en-US" sz="1220" dirty="0"/>
          </a:p>
        </p:txBody>
      </p:sp>
      <p:sp>
        <p:nvSpPr>
          <p:cNvPr id="12" name="Text 9"/>
          <p:cNvSpPr/>
          <p:nvPr/>
        </p:nvSpPr>
        <p:spPr>
          <a:xfrm>
            <a:off x="6967728" y="4992624"/>
            <a:ext cx="42611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воспалительный каскад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 токсическая перегрузка</a:t>
            </a:r>
            <a:endParaRPr lang="en-US" sz="1220" dirty="0"/>
          </a:p>
        </p:txBody>
      </p:sp>
      <p:sp>
        <p:nvSpPr>
          <p:cNvPr id="13" name="Text 10"/>
          <p:cNvSpPr/>
          <p:nvPr/>
        </p:nvSpPr>
        <p:spPr>
          <a:xfrm>
            <a:off x="6967728" y="6080760"/>
            <a:ext cx="42611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системный коллапс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без устойчивой адаптации</a:t>
            </a:r>
            <a:endParaRPr lang="en-US" sz="1220" dirty="0"/>
          </a:p>
        </p:txBody>
      </p:sp>
      <p:sp>
        <p:nvSpPr>
          <p:cNvPr id="14" name="Text 11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08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75488"/>
            <a:ext cx="7680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Как распознать вампира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9189720" y="530352"/>
            <a:ext cx="2331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i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4069080" y="1417320"/>
            <a:ext cx="4069080" cy="4023360"/>
          </a:xfrm>
          <a:prstGeom prst="roundRect">
            <a:avLst>
              <a:gd name="adj" fmla="val 1136"/>
            </a:avLst>
          </a:prstGeom>
          <a:solidFill>
            <a:srgbClr val="FFFFFF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4233672" y="1563624"/>
            <a:ext cx="373989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Гемозависимый фенотип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4233672" y="1892808"/>
            <a:ext cx="3739896" cy="34015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 монстр, а носитель устойчивых физиологических и поведенческих сдвигов.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786384" y="1417320"/>
            <a:ext cx="2834640" cy="969264"/>
          </a:xfrm>
          <a:prstGeom prst="roundRect">
            <a:avLst>
              <a:gd name="adj" fmla="val 4717"/>
            </a:avLst>
          </a:prstGeom>
          <a:solidFill>
            <a:srgbClr val="FDECEC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950976" y="1563624"/>
            <a:ext cx="250545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Внешний маркер 1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950976" y="1892808"/>
            <a:ext cx="2505456" cy="34747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4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слегка увеличенные клыки</a:t>
            </a:r>
            <a:endParaRPr lang="en-US" sz="1450" dirty="0"/>
          </a:p>
        </p:txBody>
      </p:sp>
      <p:sp>
        <p:nvSpPr>
          <p:cNvPr id="10" name="Shape 8"/>
          <p:cNvSpPr/>
          <p:nvPr/>
        </p:nvSpPr>
        <p:spPr>
          <a:xfrm>
            <a:off x="786384" y="2578608"/>
            <a:ext cx="2834640" cy="969264"/>
          </a:xfrm>
          <a:prstGeom prst="roundRect">
            <a:avLst>
              <a:gd name="adj" fmla="val 4717"/>
            </a:avLst>
          </a:prstGeom>
          <a:solidFill>
            <a:srgbClr val="FDECEC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950976" y="2724912"/>
            <a:ext cx="250545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Внешний маркер 2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950976" y="3054096"/>
            <a:ext cx="2505456" cy="34747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4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медленное старение, ровная кожа</a:t>
            </a:r>
            <a:endParaRPr lang="en-US" sz="1420" dirty="0"/>
          </a:p>
        </p:txBody>
      </p:sp>
      <p:sp>
        <p:nvSpPr>
          <p:cNvPr id="13" name="Shape 11"/>
          <p:cNvSpPr/>
          <p:nvPr/>
        </p:nvSpPr>
        <p:spPr>
          <a:xfrm>
            <a:off x="786384" y="3739896"/>
            <a:ext cx="2834640" cy="969264"/>
          </a:xfrm>
          <a:prstGeom prst="roundRect">
            <a:avLst>
              <a:gd name="adj" fmla="val 4717"/>
            </a:avLst>
          </a:prstGeom>
          <a:solidFill>
            <a:srgbClr val="FDECEC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950976" y="3886200"/>
            <a:ext cx="250545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Внешний маркер 3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950976" y="4215384"/>
            <a:ext cx="2505456" cy="34747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4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тёмный зрачок при голоде</a:t>
            </a:r>
            <a:endParaRPr lang="en-US" sz="1420" dirty="0"/>
          </a:p>
        </p:txBody>
      </p:sp>
      <p:sp>
        <p:nvSpPr>
          <p:cNvPr id="16" name="Shape 14"/>
          <p:cNvSpPr/>
          <p:nvPr/>
        </p:nvSpPr>
        <p:spPr>
          <a:xfrm>
            <a:off x="8531352" y="1417320"/>
            <a:ext cx="2871216" cy="969264"/>
          </a:xfrm>
          <a:prstGeom prst="roundRect">
            <a:avLst>
              <a:gd name="adj" fmla="val 4717"/>
            </a:avLst>
          </a:prstGeom>
          <a:solidFill>
            <a:srgbClr val="EAF2FB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8695944" y="1563624"/>
            <a:ext cx="2542032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Поведение 1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8695944" y="1892808"/>
            <a:ext cx="2542032" cy="34747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4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интерес к крови и травмам</a:t>
            </a:r>
            <a:endParaRPr lang="en-US" sz="1420" dirty="0"/>
          </a:p>
        </p:txBody>
      </p:sp>
      <p:sp>
        <p:nvSpPr>
          <p:cNvPr id="19" name="Shape 17"/>
          <p:cNvSpPr/>
          <p:nvPr/>
        </p:nvSpPr>
        <p:spPr>
          <a:xfrm>
            <a:off x="8531352" y="2578608"/>
            <a:ext cx="2871216" cy="969264"/>
          </a:xfrm>
          <a:prstGeom prst="roundRect">
            <a:avLst>
              <a:gd name="adj" fmla="val 4717"/>
            </a:avLst>
          </a:prstGeom>
          <a:solidFill>
            <a:srgbClr val="EAF2FB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8695944" y="2724912"/>
            <a:ext cx="2542032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Поведение 2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8695944" y="3054096"/>
            <a:ext cx="2542032" cy="34747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4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тяга к закрытым кругам</a:t>
            </a:r>
            <a:endParaRPr lang="en-US" sz="1420" dirty="0"/>
          </a:p>
        </p:txBody>
      </p:sp>
      <p:sp>
        <p:nvSpPr>
          <p:cNvPr id="22" name="Shape 20"/>
          <p:cNvSpPr/>
          <p:nvPr/>
        </p:nvSpPr>
        <p:spPr>
          <a:xfrm>
            <a:off x="8531352" y="3739896"/>
            <a:ext cx="2871216" cy="969264"/>
          </a:xfrm>
          <a:prstGeom prst="roundRect">
            <a:avLst>
              <a:gd name="adj" fmla="val 4717"/>
            </a:avLst>
          </a:prstGeom>
          <a:solidFill>
            <a:srgbClr val="EAF2FB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8695944" y="3886200"/>
            <a:ext cx="2542032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Поведение 3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8695944" y="4215384"/>
            <a:ext cx="2542032" cy="34747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4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жёсткий контроль питания</a:t>
            </a:r>
            <a:endParaRPr lang="en-US" sz="1420" dirty="0"/>
          </a:p>
        </p:txBody>
      </p:sp>
      <p:sp>
        <p:nvSpPr>
          <p:cNvPr id="25" name="Shape 23"/>
          <p:cNvSpPr/>
          <p:nvPr/>
        </p:nvSpPr>
        <p:spPr>
          <a:xfrm>
            <a:off x="1481328" y="5623560"/>
            <a:ext cx="9144000" cy="512064"/>
          </a:xfrm>
          <a:prstGeom prst="roundRect">
            <a:avLst>
              <a:gd name="adj" fmla="val 14286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1554480" y="5669280"/>
            <a:ext cx="8997696" cy="42062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Оценивается не признак, а их комбинация.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09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Nous Research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Пищевая цепочка: от тебя до теневого правительства</dc:title>
  <dc:subject>Строгая псевдонаучная модель гемозависимой элиты</dc:subject>
  <dc:creator>Hermes Agent</dc:creator>
  <cp:lastModifiedBy>Hermes Agent</cp:lastModifiedBy>
  <cp:revision>1</cp:revision>
  <dcterms:created xsi:type="dcterms:W3CDTF">2026-06-30T12:32:14Z</dcterms:created>
  <dcterms:modified xsi:type="dcterms:W3CDTF">2026-06-30T12:32:14Z</dcterms:modified>
</cp:coreProperties>
</file>