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46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9955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7599" y="79603"/>
            <a:ext cx="6038088" cy="20155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Пищевая цепочка:</a:t>
            </a:r>
            <a:endParaRPr lang="en-US" sz="2800" dirty="0"/>
          </a:p>
          <a:p>
            <a:pPr marL="0" indent="0" algn="l">
              <a:buNone/>
            </a:pPr>
            <a:r>
              <a:rPr lang="en-US" sz="28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от тебя до теневого правительства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354251" y="2307221"/>
            <a:ext cx="5760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Модель гемозависимой элиты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2516778" y="2828831"/>
            <a:ext cx="6479176" cy="2323070"/>
          </a:xfrm>
          <a:prstGeom prst="roundRect">
            <a:avLst>
              <a:gd name="adj" fmla="val 2222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7043928" y="2413769"/>
            <a:ext cx="447141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l">
              <a:buNone/>
            </a:pP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3326674" y="3252009"/>
            <a:ext cx="5129349" cy="143560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marL="0" indent="0" algn="l">
              <a:buNone/>
            </a:pPr>
            <a:r>
              <a:rPr lang="en-US" i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Теневое правительство — не только сеть власти, но и каста с контролем отбора, хранения и распределения крови.</a:t>
            </a:r>
            <a:endParaRPr lang="en-US" i="1" dirty="0"/>
          </a:p>
        </p:txBody>
      </p:sp>
      <p:sp>
        <p:nvSpPr>
          <p:cNvPr id="21" name="Text 19"/>
          <p:cNvSpPr/>
          <p:nvPr/>
        </p:nvSpPr>
        <p:spPr>
          <a:xfrm>
            <a:off x="4425612" y="6460194"/>
            <a:ext cx="6217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i="1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67085"/>
                </a:solidFill>
              </a:rPr>
              <a:t>01</a:t>
            </a:r>
            <a:endParaRPr lang="en-US" sz="1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5-blood-econom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84048" y="292608"/>
            <a:ext cx="11411712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Экономика качественной крови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411480" y="5760720"/>
            <a:ext cx="3931920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Массовая кровь — периферии.</a:t>
            </a:r>
            <a:endParaRPr lang="en-US" sz="1600" dirty="0"/>
          </a:p>
          <a:p>
            <a:pPr marL="0" indent="0" algn="ctr">
              <a:buNone/>
            </a:pPr>
            <a:r>
              <a:rPr lang="en-US" sz="16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Пиковая и династическая — элите.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6301587" y="5687568"/>
            <a:ext cx="3931920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Чем древнее адаптант,</a:t>
            </a:r>
            <a:endParaRPr lang="en-US" dirty="0"/>
          </a:p>
          <a:p>
            <a:pPr marL="0" indent="0" algn="ctr">
              <a:buNone/>
            </a:pPr>
            <a:r>
              <a:rPr lang="en-US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тем уже доступ.</a:t>
            </a:r>
            <a:endParaRPr lang="en-US" dirty="0"/>
          </a:p>
        </p:txBody>
      </p:sp>
      <p:sp>
        <p:nvSpPr>
          <p:cNvPr id="6" name="Text 3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67085"/>
                </a:solidFill>
              </a:rPr>
              <a:t>10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6-live-vs-artificial-bloo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627632" y="182880"/>
            <a:ext cx="8961120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Почему искусственная кровь не подходит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219456" y="2880360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вариативность</a:t>
            </a:r>
            <a:endParaRPr lang="en-US" sz="1080" dirty="0"/>
          </a:p>
          <a:p>
            <a:pPr marL="0" indent="0" algn="ctr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сигналов</a:t>
            </a:r>
            <a:endParaRPr lang="en-US" sz="1080" dirty="0"/>
          </a:p>
        </p:txBody>
      </p:sp>
      <p:sp>
        <p:nvSpPr>
          <p:cNvPr id="5" name="Text 2"/>
          <p:cNvSpPr/>
          <p:nvPr/>
        </p:nvSpPr>
        <p:spPr>
          <a:xfrm>
            <a:off x="219456" y="3803904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активная</a:t>
            </a:r>
            <a:endParaRPr lang="en-US" sz="1080" dirty="0"/>
          </a:p>
          <a:p>
            <a:pPr marL="0" indent="0" algn="ctr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нейрохимия</a:t>
            </a:r>
            <a:endParaRPr lang="en-US" sz="1080" dirty="0"/>
          </a:p>
        </p:txBody>
      </p:sp>
      <p:sp>
        <p:nvSpPr>
          <p:cNvPr id="6" name="Text 3"/>
          <p:cNvSpPr/>
          <p:nvPr/>
        </p:nvSpPr>
        <p:spPr>
          <a:xfrm>
            <a:off x="219456" y="4562856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иммунный</a:t>
            </a:r>
            <a:endParaRPr lang="en-US" sz="1080" dirty="0"/>
          </a:p>
          <a:p>
            <a:pPr marL="0" indent="0" algn="ctr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отклик</a:t>
            </a:r>
            <a:endParaRPr lang="en-US" sz="1080" dirty="0"/>
          </a:p>
        </p:txBody>
      </p:sp>
      <p:sp>
        <p:nvSpPr>
          <p:cNvPr id="7" name="Text 4"/>
          <p:cNvSpPr/>
          <p:nvPr/>
        </p:nvSpPr>
        <p:spPr>
          <a:xfrm>
            <a:off x="219456" y="5321808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эффект</a:t>
            </a:r>
            <a:endParaRPr lang="en-US" sz="1080" dirty="0"/>
          </a:p>
          <a:p>
            <a:pPr marL="0" indent="0" algn="ctr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насыщения</a:t>
            </a:r>
            <a:endParaRPr lang="en-US" sz="1080" dirty="0"/>
          </a:p>
        </p:txBody>
      </p:sp>
      <p:sp>
        <p:nvSpPr>
          <p:cNvPr id="8" name="Text 5"/>
          <p:cNvSpPr/>
          <p:nvPr/>
        </p:nvSpPr>
        <p:spPr>
          <a:xfrm>
            <a:off x="10058400" y="2880360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сигналы</a:t>
            </a:r>
            <a:endParaRPr lang="en-US" sz="1080" dirty="0"/>
          </a:p>
          <a:p>
            <a:pPr marL="0" indent="0" algn="ctr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сглажены</a:t>
            </a:r>
            <a:endParaRPr lang="en-US" sz="1080" dirty="0"/>
          </a:p>
        </p:txBody>
      </p:sp>
      <p:sp>
        <p:nvSpPr>
          <p:cNvPr id="9" name="Text 6"/>
          <p:cNvSpPr/>
          <p:nvPr/>
        </p:nvSpPr>
        <p:spPr>
          <a:xfrm>
            <a:off x="10058400" y="3803904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подпись</a:t>
            </a:r>
            <a:endParaRPr lang="en-US" sz="1080" dirty="0"/>
          </a:p>
          <a:p>
            <a:pPr marL="0" indent="0" algn="ctr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стёрта</a:t>
            </a:r>
            <a:endParaRPr lang="en-US" sz="1080" dirty="0"/>
          </a:p>
        </p:txBody>
      </p:sp>
      <p:sp>
        <p:nvSpPr>
          <p:cNvPr id="10" name="Text 7"/>
          <p:cNvSpPr/>
          <p:nvPr/>
        </p:nvSpPr>
        <p:spPr>
          <a:xfrm>
            <a:off x="10058400" y="4617720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ответ</a:t>
            </a:r>
            <a:endParaRPr lang="en-US" sz="1080" dirty="0"/>
          </a:p>
          <a:p>
            <a:pPr marL="0" indent="0" algn="ctr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низкий</a:t>
            </a:r>
            <a:endParaRPr lang="en-US" sz="1080" dirty="0"/>
          </a:p>
        </p:txBody>
      </p:sp>
      <p:sp>
        <p:nvSpPr>
          <p:cNvPr id="11" name="Text 8"/>
          <p:cNvSpPr/>
          <p:nvPr/>
        </p:nvSpPr>
        <p:spPr>
          <a:xfrm>
            <a:off x="10058400" y="5292634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сытости</a:t>
            </a:r>
            <a:endParaRPr lang="en-US" sz="1080" dirty="0"/>
          </a:p>
          <a:p>
            <a:pPr marL="0" indent="0" algn="ctr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нет</a:t>
            </a:r>
            <a:endParaRPr lang="en-US" sz="1080" dirty="0"/>
          </a:p>
        </p:txBody>
      </p:sp>
      <p:sp>
        <p:nvSpPr>
          <p:cNvPr id="12" name="Text 9"/>
          <p:cNvSpPr/>
          <p:nvPr/>
        </p:nvSpPr>
        <p:spPr>
          <a:xfrm>
            <a:off x="182880" y="6126480"/>
            <a:ext cx="521208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Живая кровь: сигналы, метаболизм, насыщение.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6839712" y="6126480"/>
            <a:ext cx="521208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Суррогат: транспорт без насыщения.</a:t>
            </a:r>
            <a:endParaRPr lang="en-US" sz="1400" dirty="0"/>
          </a:p>
        </p:txBody>
      </p:sp>
      <p:sp>
        <p:nvSpPr>
          <p:cNvPr id="14" name="Text 11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67085"/>
                </a:solidFill>
              </a:rPr>
              <a:t>11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7-hidden-donor-marke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56032" y="164592"/>
            <a:ext cx="11658600" cy="71497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Тайный рынок доноров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8705088" y="5349240"/>
            <a:ext cx="3121152" cy="9144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/>
          <a:lstStyle/>
          <a:p>
            <a:pPr marL="0" indent="0" algn="l">
              <a:buNone/>
            </a:pPr>
            <a:r>
              <a:rPr lang="en-US" sz="12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Поток: источник → отбор → биобанк → </a:t>
            </a:r>
            <a:r>
              <a:rPr lang="en-US" sz="1200" dirty="0" err="1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доставка</a:t>
            </a:r>
            <a:r>
              <a:rPr lang="en-US" sz="12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.</a:t>
            </a:r>
            <a:endParaRPr lang="ru-RU" sz="1200" dirty="0">
              <a:solidFill>
                <a:srgbClr val="1F2937"/>
              </a:solidFill>
              <a:latin typeface="Aptos" pitchFamily="34" charset="0"/>
              <a:ea typeface="Aptos" pitchFamily="34" charset="-122"/>
              <a:cs typeface="Aptos" pitchFamily="34" charset="-120"/>
            </a:endParaRPr>
          </a:p>
          <a:p>
            <a:pPr marL="0" indent="0" algn="l">
              <a:buNone/>
            </a:pPr>
            <a:endParaRPr lang="en-US" sz="1200" dirty="0"/>
          </a:p>
          <a:p>
            <a:pPr marL="0" indent="0" algn="l">
              <a:buNone/>
            </a:pPr>
            <a:r>
              <a:rPr lang="en-US" sz="12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Ключевые узкие места: объём, холод, безопасность.</a:t>
            </a:r>
            <a:endParaRPr lang="en-US" sz="1200" dirty="0"/>
          </a:p>
        </p:txBody>
      </p:sp>
      <p:sp>
        <p:nvSpPr>
          <p:cNvPr id="5" name="Text 2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67085"/>
                </a:solidFill>
              </a:rPr>
              <a:t>12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8-feeding-zones-ma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688" y="164592"/>
            <a:ext cx="9692640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Геополитика кормовых зон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10466528" y="4382587"/>
            <a:ext cx="1725167" cy="17242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ru-RU" sz="14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</a:t>
            </a:r>
            <a:r>
              <a:rPr lang="en-US" sz="1400" dirty="0" err="1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онтуры</a:t>
            </a:r>
            <a:r>
              <a:rPr lang="en-US" sz="14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снабжения: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резервуары, коридоры, убежища, эксперименты.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67085"/>
                </a:solidFill>
              </a:rPr>
              <a:t>13</a:t>
            </a:r>
            <a:endParaRPr lang="en-US" sz="1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75488"/>
            <a:ext cx="7680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Следствия: почему вампиры именно такие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9189720" y="530352"/>
            <a:ext cx="2331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50" i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841248" y="1371600"/>
            <a:ext cx="5303520" cy="566928"/>
          </a:xfrm>
          <a:prstGeom prst="roundRect">
            <a:avLst>
              <a:gd name="adj" fmla="val 8065"/>
            </a:avLst>
          </a:prstGeom>
          <a:solidFill>
            <a:srgbClr val="102A43"/>
          </a:solidFill>
          <a:ln w="12700">
            <a:solidFill>
              <a:srgbClr val="102A43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05840" y="1517904"/>
            <a:ext cx="497433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l">
              <a:buNone/>
            </a:pPr>
            <a:r>
              <a:rPr lang="en-US" sz="20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Биомеханизм</a:t>
            </a: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>
            <a:off x="6236208" y="1371600"/>
            <a:ext cx="5102352" cy="566928"/>
          </a:xfrm>
          <a:prstGeom prst="roundRect">
            <a:avLst>
              <a:gd name="adj" fmla="val 8065"/>
            </a:avLst>
          </a:prstGeom>
          <a:solidFill>
            <a:srgbClr val="B42318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400800" y="1517904"/>
            <a:ext cx="477316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l">
              <a:buNone/>
            </a:pPr>
            <a:r>
              <a:rPr lang="en-US" sz="20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Наблюдаемое следствие</a:t>
            </a:r>
            <a:endParaRPr lang="en-US" sz="2000" dirty="0"/>
          </a:p>
        </p:txBody>
      </p:sp>
      <p:sp>
        <p:nvSpPr>
          <p:cNvPr id="8" name="Shape 6"/>
          <p:cNvSpPr/>
          <p:nvPr/>
        </p:nvSpPr>
        <p:spPr>
          <a:xfrm>
            <a:off x="841248" y="214884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005840" y="231343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дефицит сигнальных молекул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6236208" y="214884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400800" y="231343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питание кровью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841248" y="278892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1005840" y="295351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изменённые фоторецепторные пути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6236208" y="278892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00800" y="295351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чувствительность к солнцу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841248" y="342900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1005840" y="359359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усиленная регенеративная сигнализация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6236208" y="342900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400800" y="359359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быстрое восстановление после травм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841248" y="406908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1005840" y="423367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перестройка клеточного цикла</a:t>
            </a:r>
            <a:endParaRPr lang="en-US" sz="1600" dirty="0"/>
          </a:p>
        </p:txBody>
      </p:sp>
      <p:sp>
        <p:nvSpPr>
          <p:cNvPr id="22" name="Shape 20"/>
          <p:cNvSpPr/>
          <p:nvPr/>
        </p:nvSpPr>
        <p:spPr>
          <a:xfrm>
            <a:off x="6236208" y="406908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400800" y="423367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медленное старение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841248" y="470916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005840" y="487375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хронический голодный стресс</a:t>
            </a:r>
            <a:endParaRPr lang="en-US" sz="1600" dirty="0"/>
          </a:p>
        </p:txBody>
      </p:sp>
      <p:sp>
        <p:nvSpPr>
          <p:cNvPr id="26" name="Shape 24"/>
          <p:cNvSpPr/>
          <p:nvPr/>
        </p:nvSpPr>
        <p:spPr>
          <a:xfrm>
            <a:off x="6236208" y="470916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6400800" y="487375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ритуалы и иерархия доступа</a:t>
            </a:r>
            <a:endParaRPr lang="en-US" sz="1600" dirty="0"/>
          </a:p>
        </p:txBody>
      </p:sp>
      <p:sp>
        <p:nvSpPr>
          <p:cNvPr id="28" name="Shape 26"/>
          <p:cNvSpPr/>
          <p:nvPr/>
        </p:nvSpPr>
        <p:spPr>
          <a:xfrm>
            <a:off x="841248" y="534924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1005840" y="551383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высокая цена качественной крови</a:t>
            </a:r>
            <a:endParaRPr lang="en-US" sz="1600" dirty="0"/>
          </a:p>
        </p:txBody>
      </p:sp>
      <p:sp>
        <p:nvSpPr>
          <p:cNvPr id="30" name="Shape 28"/>
          <p:cNvSpPr/>
          <p:nvPr/>
        </p:nvSpPr>
        <p:spPr>
          <a:xfrm>
            <a:off x="6236208" y="534924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400800" y="551383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элитные сети и рынок доноров</a:t>
            </a:r>
            <a:endParaRPr lang="en-US" sz="1600" dirty="0"/>
          </a:p>
        </p:txBody>
      </p:sp>
      <p:sp>
        <p:nvSpPr>
          <p:cNvPr id="32" name="Text 30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67085"/>
                </a:solidFill>
              </a:rPr>
              <a:t>14</a:t>
            </a:r>
            <a:endParaRPr lang="en-US" sz="1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102A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8680" y="841248"/>
            <a:ext cx="22860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Вывод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868680" y="1828799"/>
            <a:ext cx="6045926" cy="2569029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l">
              <a:buNone/>
            </a:pPr>
            <a:r>
              <a:rPr lang="ru-RU" sz="3600" dirty="0">
                <a:solidFill>
                  <a:srgbClr val="EAF2F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</a:t>
            </a:r>
            <a:r>
              <a:rPr lang="en-US" sz="3600" dirty="0" err="1">
                <a:solidFill>
                  <a:srgbClr val="EAF2F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ласть</a:t>
            </a:r>
            <a:r>
              <a:rPr lang="en-US" sz="3600" dirty="0">
                <a:solidFill>
                  <a:srgbClr val="EAF2F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— это доступ к качественной крови.</a:t>
            </a:r>
            <a:endParaRPr lang="en-US" sz="3600" dirty="0"/>
          </a:p>
        </p:txBody>
      </p:sp>
      <p:sp>
        <p:nvSpPr>
          <p:cNvPr id="4" name="Shape 2"/>
          <p:cNvSpPr/>
          <p:nvPr/>
        </p:nvSpPr>
        <p:spPr>
          <a:xfrm>
            <a:off x="7458456" y="1554479"/>
            <a:ext cx="4282440" cy="3975463"/>
          </a:xfrm>
          <a:prstGeom prst="roundRect">
            <a:avLst>
              <a:gd name="adj" fmla="val 1587"/>
            </a:avLst>
          </a:prstGeom>
          <a:solidFill>
            <a:srgbClr val="16324F"/>
          </a:solidFill>
          <a:ln w="12700">
            <a:solidFill>
              <a:srgbClr val="7FA6C9"/>
            </a:solidFill>
            <a:prstDash val="solid"/>
          </a:ln>
        </p:spPr>
        <p:txBody>
          <a:bodyPr/>
          <a:lstStyle/>
          <a:p>
            <a:endParaRPr lang="ru-RU" dirty="0"/>
          </a:p>
        </p:txBody>
      </p:sp>
      <p:sp>
        <p:nvSpPr>
          <p:cNvPr id="5" name="Text 3"/>
          <p:cNvSpPr/>
          <p:nvPr/>
        </p:nvSpPr>
        <p:spPr>
          <a:xfrm>
            <a:off x="7783286" y="1700783"/>
            <a:ext cx="3793018" cy="327391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l">
              <a:buNone/>
            </a:pPr>
            <a:r>
              <a:rPr lang="en-US" sz="20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Ключевые формулы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7783286" y="2029968"/>
            <a:ext cx="3793018" cy="318037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marL="0" indent="0" algn="l">
              <a:buNone/>
            </a:pPr>
            <a:r>
              <a:rPr lang="en-US" dirty="0">
                <a:solidFill>
                  <a:srgbClr val="EAF2F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вампиризм = зависимость + инфраструктура</a:t>
            </a:r>
            <a:endParaRPr lang="en-US" dirty="0"/>
          </a:p>
          <a:p>
            <a:pPr marL="0" indent="0" algn="l">
              <a:buNone/>
            </a:pPr>
            <a:endParaRPr lang="en-US" sz="2000" dirty="0"/>
          </a:p>
          <a:p>
            <a:pPr marL="0" indent="0" algn="l">
              <a:buNone/>
            </a:pPr>
            <a:r>
              <a:rPr lang="en-US" dirty="0">
                <a:solidFill>
                  <a:srgbClr val="EAF2F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власть = доступ к крови</a:t>
            </a:r>
            <a:endParaRPr lang="en-US" dirty="0"/>
          </a:p>
          <a:p>
            <a:pPr marL="0" indent="0" algn="l">
              <a:buNone/>
            </a:pPr>
            <a:endParaRPr lang="en-US" dirty="0"/>
          </a:p>
          <a:p>
            <a:pPr marL="0" indent="0" algn="l">
              <a:buNone/>
            </a:pPr>
            <a:r>
              <a:rPr lang="en-US" dirty="0">
                <a:solidFill>
                  <a:srgbClr val="EAF2F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миф скрывает систему снабжения</a:t>
            </a: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896112" y="5925312"/>
            <a:ext cx="63093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B8C7D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D0DAE6"/>
                </a:solidFill>
              </a:rPr>
              <a:t>15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75488"/>
            <a:ext cx="7680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Исходная гипотеза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9189720" y="530352"/>
            <a:ext cx="2331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50" i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804672" y="1325880"/>
            <a:ext cx="10972800" cy="10972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69264" y="1472184"/>
            <a:ext cx="1064361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Тезис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969264" y="1801368"/>
            <a:ext cx="10643616" cy="47548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marL="0" indent="0" algn="l">
              <a:buNone/>
            </a:pPr>
            <a:r>
              <a:rPr lang="en-US" sz="17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Элита не только управляет обществом, но и питается им.</a:t>
            </a:r>
            <a:endParaRPr lang="en-US" sz="1700" dirty="0"/>
          </a:p>
        </p:txBody>
      </p:sp>
      <p:sp>
        <p:nvSpPr>
          <p:cNvPr id="7" name="Shape 5"/>
          <p:cNvSpPr/>
          <p:nvPr/>
        </p:nvSpPr>
        <p:spPr>
          <a:xfrm>
            <a:off x="804672" y="2743200"/>
            <a:ext cx="2514600" cy="1874520"/>
          </a:xfrm>
          <a:prstGeom prst="roundRect">
            <a:avLst>
              <a:gd name="adj" fmla="val 2439"/>
            </a:avLst>
          </a:prstGeom>
          <a:solidFill>
            <a:srgbClr val="FDECEC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969264" y="2889504"/>
            <a:ext cx="218541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1. Биология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969264" y="3218688"/>
            <a:ext cx="2185416" cy="125272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Вампиризм = вирусная адаптация.</a:t>
            </a:r>
            <a:endParaRPr lang="en-US" sz="1350" dirty="0"/>
          </a:p>
        </p:txBody>
      </p:sp>
      <p:sp>
        <p:nvSpPr>
          <p:cNvPr id="10" name="Shape 8"/>
          <p:cNvSpPr/>
          <p:nvPr/>
        </p:nvSpPr>
        <p:spPr>
          <a:xfrm>
            <a:off x="3520440" y="2743200"/>
            <a:ext cx="2514600" cy="1874520"/>
          </a:xfrm>
          <a:prstGeom prst="roundRect">
            <a:avLst>
              <a:gd name="adj" fmla="val 2439"/>
            </a:avLst>
          </a:prstGeom>
          <a:solidFill>
            <a:srgbClr val="EAF2FB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685032" y="2889504"/>
            <a:ext cx="218541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2. Долголетие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3685032" y="3218688"/>
            <a:ext cx="2185416" cy="125272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Возраст даёт власть и время.</a:t>
            </a:r>
            <a:endParaRPr lang="en-US" sz="1350" dirty="0"/>
          </a:p>
        </p:txBody>
      </p:sp>
      <p:sp>
        <p:nvSpPr>
          <p:cNvPr id="13" name="Shape 11"/>
          <p:cNvSpPr/>
          <p:nvPr/>
        </p:nvSpPr>
        <p:spPr>
          <a:xfrm>
            <a:off x="6236208" y="2743200"/>
            <a:ext cx="2514600" cy="1874520"/>
          </a:xfrm>
          <a:prstGeom prst="roundRect">
            <a:avLst>
              <a:gd name="adj" fmla="val 243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400800" y="2889504"/>
            <a:ext cx="218541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3. Кровь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6400800" y="3218688"/>
            <a:ext cx="2185416" cy="125272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Кровь = еда, валюта, селекция.</a:t>
            </a:r>
            <a:endParaRPr lang="en-US" sz="1350" dirty="0"/>
          </a:p>
        </p:txBody>
      </p:sp>
      <p:sp>
        <p:nvSpPr>
          <p:cNvPr id="16" name="Shape 14"/>
          <p:cNvSpPr/>
          <p:nvPr/>
        </p:nvSpPr>
        <p:spPr>
          <a:xfrm>
            <a:off x="8951976" y="2743200"/>
            <a:ext cx="2825496" cy="1874520"/>
          </a:xfrm>
          <a:prstGeom prst="roundRect">
            <a:avLst>
              <a:gd name="adj" fmla="val 243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9116568" y="2889504"/>
            <a:ext cx="2496312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4. Институты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9116568" y="3218688"/>
            <a:ext cx="2496312" cy="125272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Система власти маскирует кормовую сеть.</a:t>
            </a:r>
            <a:endParaRPr lang="en-US" sz="1350" dirty="0"/>
          </a:p>
        </p:txBody>
      </p:sp>
      <p:sp>
        <p:nvSpPr>
          <p:cNvPr id="19" name="Shape 17"/>
          <p:cNvSpPr/>
          <p:nvPr/>
        </p:nvSpPr>
        <p:spPr>
          <a:xfrm>
            <a:off x="1554480" y="5230368"/>
            <a:ext cx="9052560" cy="566928"/>
          </a:xfrm>
          <a:prstGeom prst="roundRect">
            <a:avLst>
              <a:gd name="adj" fmla="val 12903"/>
            </a:avLst>
          </a:prstGeom>
          <a:solidFill>
            <a:srgbClr val="102A43"/>
          </a:solidFill>
          <a:ln w="12700">
            <a:solidFill>
              <a:srgbClr val="102A43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627632" y="5276088"/>
            <a:ext cx="8906256" cy="47548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Ключевая формула: власть = контроль кормовой инфраструктуры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67085"/>
                </a:solidFill>
              </a:rPr>
              <a:t>02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1-snv12-agen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210312"/>
            <a:ext cx="10954512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Биологический агент: вирус, молекула и механизм действия</a:t>
            </a:r>
            <a:endParaRPr lang="en-US" sz="2400" dirty="0"/>
          </a:p>
        </p:txBody>
      </p:sp>
      <p:sp>
        <p:nvSpPr>
          <p:cNvPr id="4" name="Text 1"/>
          <p:cNvSpPr/>
          <p:nvPr/>
        </p:nvSpPr>
        <p:spPr>
          <a:xfrm>
            <a:off x="1187850" y="1206138"/>
            <a:ext cx="2240280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1. Вирион SNV-12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4572000" y="1115568"/>
            <a:ext cx="2514600" cy="384048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2. </a:t>
            </a:r>
            <a:r>
              <a:rPr lang="en-US" sz="1200" b="1" dirty="0" err="1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Гемофильный</a:t>
            </a:r>
            <a:r>
              <a:rPr lang="en-US" sz="120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200" b="1" dirty="0" err="1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регуляторный</a:t>
            </a:r>
            <a:r>
              <a:rPr lang="en-US" sz="120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200" b="1" dirty="0" err="1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комплекс</a:t>
            </a:r>
            <a:endParaRPr lang="en-US" sz="1200" dirty="0"/>
          </a:p>
        </p:txBody>
      </p:sp>
      <p:sp>
        <p:nvSpPr>
          <p:cNvPr id="6" name="Text 3"/>
          <p:cNvSpPr/>
          <p:nvPr/>
        </p:nvSpPr>
        <p:spPr>
          <a:xfrm>
            <a:off x="5747657" y="1839793"/>
            <a:ext cx="1338943" cy="990493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HEP + MitoX + Reg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перестройка обмена</a:t>
            </a:r>
            <a:endParaRPr lang="en-US" sz="1100" dirty="0"/>
          </a:p>
        </p:txBody>
      </p:sp>
      <p:sp>
        <p:nvSpPr>
          <p:cNvPr id="7" name="Text 4"/>
          <p:cNvSpPr/>
          <p:nvPr/>
        </p:nvSpPr>
        <p:spPr>
          <a:xfrm>
            <a:off x="3926695" y="5274348"/>
            <a:ext cx="2962656" cy="310896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12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связывание → вход → РНК → транспорт</a:t>
            </a:r>
            <a:endParaRPr lang="en-US" sz="1120" dirty="0"/>
          </a:p>
        </p:txBody>
      </p:sp>
      <p:sp>
        <p:nvSpPr>
          <p:cNvPr id="8" name="Text 5"/>
          <p:cNvSpPr/>
          <p:nvPr/>
        </p:nvSpPr>
        <p:spPr>
          <a:xfrm>
            <a:off x="8239179" y="1232047"/>
            <a:ext cx="3566160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3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3. Клеточные мишени и системные эффекты</a:t>
            </a:r>
            <a:endParaRPr lang="en-US" sz="1320" dirty="0"/>
          </a:p>
        </p:txBody>
      </p:sp>
      <p:sp>
        <p:nvSpPr>
          <p:cNvPr id="9" name="Text 6"/>
          <p:cNvSpPr/>
          <p:nvPr/>
        </p:nvSpPr>
        <p:spPr>
          <a:xfrm>
            <a:off x="7403157" y="2568593"/>
            <a:ext cx="123444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B42318"/>
                </a:solidFill>
                <a:highlight>
                  <a:srgbClr val="C0C0C0"/>
                </a:highlight>
                <a:latin typeface="Aptos" pitchFamily="34" charset="0"/>
                <a:ea typeface="Aptos" pitchFamily="34" charset="-122"/>
                <a:cs typeface="Aptos" pitchFamily="34" charset="-120"/>
              </a:rPr>
              <a:t>ROS↑,</a:t>
            </a:r>
            <a:endParaRPr lang="en-US" sz="1050" dirty="0">
              <a:highlight>
                <a:srgbClr val="C0C0C0"/>
              </a:highlight>
            </a:endParaRPr>
          </a:p>
          <a:p>
            <a:pPr marL="0" indent="0" algn="ctr">
              <a:buNone/>
            </a:pPr>
            <a:r>
              <a:rPr lang="en-US" sz="1050" dirty="0">
                <a:solidFill>
                  <a:srgbClr val="B42318"/>
                </a:solidFill>
                <a:highlight>
                  <a:srgbClr val="C0C0C0"/>
                </a:highlight>
                <a:latin typeface="Aptos" pitchFamily="34" charset="0"/>
                <a:ea typeface="Aptos" pitchFamily="34" charset="-122"/>
                <a:cs typeface="Aptos" pitchFamily="34" charset="-120"/>
              </a:rPr>
              <a:t>потенциал↓</a:t>
            </a:r>
            <a:endParaRPr lang="en-US" sz="1050" dirty="0">
              <a:highlight>
                <a:srgbClr val="C0C0C0"/>
              </a:highlight>
            </a:endParaRPr>
          </a:p>
        </p:txBody>
      </p:sp>
      <p:sp>
        <p:nvSpPr>
          <p:cNvPr id="10" name="Text 7"/>
          <p:cNvSpPr/>
          <p:nvPr/>
        </p:nvSpPr>
        <p:spPr>
          <a:xfrm>
            <a:off x="8850086" y="2568593"/>
            <a:ext cx="1481328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B42318"/>
                </a:solidFill>
                <a:highlight>
                  <a:srgbClr val="C0C0C0"/>
                </a:highlight>
                <a:latin typeface="Aptos" pitchFamily="34" charset="0"/>
                <a:ea typeface="Aptos" pitchFamily="34" charset="-122"/>
                <a:cs typeface="Aptos" pitchFamily="34" charset="-120"/>
              </a:rPr>
              <a:t>сдвиг</a:t>
            </a:r>
            <a:endParaRPr lang="en-US" sz="1050" dirty="0">
              <a:highlight>
                <a:srgbClr val="C0C0C0"/>
              </a:highlight>
            </a:endParaRPr>
          </a:p>
          <a:p>
            <a:pPr marL="0" indent="0" algn="ctr">
              <a:buNone/>
            </a:pPr>
            <a:r>
              <a:rPr lang="en-US" sz="1050" dirty="0">
                <a:solidFill>
                  <a:srgbClr val="B42318"/>
                </a:solidFill>
                <a:highlight>
                  <a:srgbClr val="C0C0C0"/>
                </a:highlight>
                <a:latin typeface="Aptos" pitchFamily="34" charset="0"/>
                <a:ea typeface="Aptos" pitchFamily="34" charset="-122"/>
                <a:cs typeface="Aptos" pitchFamily="34" charset="-120"/>
              </a:rPr>
              <a:t>метаболизма гема</a:t>
            </a:r>
            <a:endParaRPr lang="en-US" sz="1050" dirty="0">
              <a:highlight>
                <a:srgbClr val="C0C0C0"/>
              </a:highlight>
            </a:endParaRPr>
          </a:p>
        </p:txBody>
      </p:sp>
      <p:sp>
        <p:nvSpPr>
          <p:cNvPr id="11" name="Text 8"/>
          <p:cNvSpPr/>
          <p:nvPr/>
        </p:nvSpPr>
        <p:spPr>
          <a:xfrm>
            <a:off x="10634472" y="2594284"/>
            <a:ext cx="109728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010" dirty="0">
                <a:solidFill>
                  <a:srgbClr val="B42318"/>
                </a:solidFill>
                <a:highlight>
                  <a:srgbClr val="C0C0C0"/>
                </a:highlight>
                <a:latin typeface="Aptos" pitchFamily="34" charset="0"/>
                <a:ea typeface="Aptos" pitchFamily="34" charset="-122"/>
                <a:cs typeface="Aptos" pitchFamily="34" charset="-120"/>
              </a:rPr>
              <a:t>ускорение</a:t>
            </a:r>
            <a:endParaRPr lang="en-US" sz="1010" dirty="0">
              <a:highlight>
                <a:srgbClr val="C0C0C0"/>
              </a:highlight>
            </a:endParaRPr>
          </a:p>
          <a:p>
            <a:pPr marL="0" indent="0" algn="ctr">
              <a:buNone/>
            </a:pPr>
            <a:r>
              <a:rPr lang="en-US" sz="1010" dirty="0">
                <a:solidFill>
                  <a:srgbClr val="B42318"/>
                </a:solidFill>
                <a:highlight>
                  <a:srgbClr val="C0C0C0"/>
                </a:highlight>
                <a:latin typeface="Aptos" pitchFamily="34" charset="0"/>
                <a:ea typeface="Aptos" pitchFamily="34" charset="-122"/>
                <a:cs typeface="Aptos" pitchFamily="34" charset="-120"/>
              </a:rPr>
              <a:t>репарации тканей</a:t>
            </a:r>
            <a:endParaRPr lang="en-US" sz="1010" dirty="0">
              <a:highlight>
                <a:srgbClr val="C0C0C0"/>
              </a:highlight>
            </a:endParaRPr>
          </a:p>
        </p:txBody>
      </p:sp>
      <p:sp>
        <p:nvSpPr>
          <p:cNvPr id="12" name="Text 9"/>
          <p:cNvSpPr/>
          <p:nvPr/>
        </p:nvSpPr>
        <p:spPr>
          <a:xfrm>
            <a:off x="7412300" y="4334909"/>
            <a:ext cx="1437785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980" dirty="0">
                <a:solidFill>
                  <a:srgbClr val="245B8F"/>
                </a:solidFill>
                <a:highlight>
                  <a:srgbClr val="C0C0C0"/>
                </a:highlight>
                <a:latin typeface="Aptos" pitchFamily="34" charset="0"/>
                <a:ea typeface="Aptos" pitchFamily="34" charset="-122"/>
                <a:cs typeface="Aptos" pitchFamily="34" charset="-120"/>
              </a:rPr>
              <a:t>сумеречное зрение</a:t>
            </a:r>
            <a:endParaRPr lang="en-US" sz="980" dirty="0">
              <a:highlight>
                <a:srgbClr val="C0C0C0"/>
              </a:highlight>
            </a:endParaRPr>
          </a:p>
          <a:p>
            <a:pPr marL="0" indent="0" algn="ctr">
              <a:buNone/>
            </a:pPr>
            <a:r>
              <a:rPr lang="en-US" sz="980" dirty="0">
                <a:solidFill>
                  <a:srgbClr val="245B8F"/>
                </a:solidFill>
                <a:highlight>
                  <a:srgbClr val="C0C0C0"/>
                </a:highlight>
                <a:latin typeface="Aptos" pitchFamily="34" charset="0"/>
                <a:ea typeface="Aptos" pitchFamily="34" charset="-122"/>
                <a:cs typeface="Aptos" pitchFamily="34" charset="-120"/>
              </a:rPr>
              <a:t>и фоточувствительность</a:t>
            </a:r>
            <a:endParaRPr lang="en-US" sz="980" dirty="0">
              <a:highlight>
                <a:srgbClr val="C0C0C0"/>
              </a:highlight>
            </a:endParaRPr>
          </a:p>
        </p:txBody>
      </p:sp>
      <p:sp>
        <p:nvSpPr>
          <p:cNvPr id="13" name="Text 10"/>
          <p:cNvSpPr/>
          <p:nvPr/>
        </p:nvSpPr>
        <p:spPr>
          <a:xfrm>
            <a:off x="10634472" y="4350149"/>
            <a:ext cx="1060704" cy="384048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9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лактатный сдвиг</a:t>
            </a:r>
            <a:endParaRPr lang="en-US" sz="980" dirty="0"/>
          </a:p>
          <a:p>
            <a:pPr marL="0" indent="0" algn="ctr">
              <a:buNone/>
            </a:pPr>
            <a:r>
              <a:rPr lang="en-US" sz="9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 экономия энергии</a:t>
            </a:r>
            <a:endParaRPr lang="en-US" sz="980" dirty="0"/>
          </a:p>
        </p:txBody>
      </p:sp>
      <p:sp>
        <p:nvSpPr>
          <p:cNvPr id="14" name="Text 11"/>
          <p:cNvSpPr/>
          <p:nvPr/>
        </p:nvSpPr>
        <p:spPr>
          <a:xfrm>
            <a:off x="7751935" y="5382332"/>
            <a:ext cx="3749040" cy="256032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02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Донорская кровь: сигналы → гем → гормоны → </a:t>
            </a:r>
            <a:r>
              <a:rPr lang="en-US" sz="1020" b="1" dirty="0" err="1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</a:t>
            </a:r>
            <a:endParaRPr lang="en-US" sz="1020" dirty="0"/>
          </a:p>
        </p:txBody>
      </p:sp>
      <p:sp>
        <p:nvSpPr>
          <p:cNvPr id="15" name="Text 12"/>
          <p:cNvSpPr/>
          <p:nvPr/>
        </p:nvSpPr>
        <p:spPr>
          <a:xfrm>
            <a:off x="9720072" y="6003689"/>
            <a:ext cx="2011680" cy="438912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100" b="1" dirty="0" err="1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Вампиризм</a:t>
            </a:r>
            <a:r>
              <a:rPr lang="en-US" sz="11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= </a:t>
            </a:r>
            <a:r>
              <a:rPr lang="en-US" sz="1100" dirty="0" err="1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перенастройка</a:t>
            </a:r>
            <a:r>
              <a:rPr lang="en-US" sz="11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100" dirty="0" err="1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обмена</a:t>
            </a:r>
            <a:r>
              <a:rPr lang="en-US" sz="11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, </a:t>
            </a:r>
            <a:r>
              <a:rPr lang="en-US" sz="1100" dirty="0" err="1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регенерации</a:t>
            </a:r>
            <a:r>
              <a:rPr lang="en-US" sz="11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и </a:t>
            </a:r>
            <a:r>
              <a:rPr lang="en-US" sz="1100" dirty="0" err="1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светочувствительности</a:t>
            </a:r>
            <a:r>
              <a:rPr lang="en-US" sz="11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.</a:t>
            </a:r>
            <a:endParaRPr lang="en-US" sz="1100" dirty="0"/>
          </a:p>
        </p:txBody>
      </p:sp>
      <p:sp>
        <p:nvSpPr>
          <p:cNvPr id="16" name="Text 13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67085"/>
                </a:solidFill>
              </a:rPr>
              <a:t>03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2-medieval-spread-ma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018" y="285750"/>
            <a:ext cx="3767328" cy="370985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Средневековье создаёт идеальную среду</a:t>
            </a:r>
            <a:endParaRPr lang="en-US" sz="2100" dirty="0"/>
          </a:p>
        </p:txBody>
      </p:sp>
      <p:sp>
        <p:nvSpPr>
          <p:cNvPr id="4" name="Text 1"/>
          <p:cNvSpPr/>
          <p:nvPr/>
        </p:nvSpPr>
        <p:spPr>
          <a:xfrm>
            <a:off x="201168" y="768096"/>
            <a:ext cx="3767328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12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XII–XIV века: торговля, миграции, войны и эпидемии</a:t>
            </a:r>
            <a:endParaRPr lang="en-US" sz="1120" dirty="0"/>
          </a:p>
        </p:txBody>
      </p:sp>
      <p:sp>
        <p:nvSpPr>
          <p:cNvPr id="5" name="Text 2"/>
          <p:cNvSpPr/>
          <p:nvPr/>
        </p:nvSpPr>
        <p:spPr>
          <a:xfrm>
            <a:off x="10380617" y="4815840"/>
            <a:ext cx="1811078" cy="204215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Торговля, войны и миграции </a:t>
            </a:r>
            <a:r>
              <a:rPr lang="en-US" sz="1400" dirty="0" err="1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создают</a:t>
            </a:r>
            <a:r>
              <a:rPr lang="en-US" sz="14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400" dirty="0" err="1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коридоры</a:t>
            </a:r>
            <a:r>
              <a:rPr lang="en-US" sz="14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	 </a:t>
            </a:r>
            <a:r>
              <a:rPr lang="en-US" sz="1400" dirty="0" err="1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распространения</a:t>
            </a:r>
            <a:endParaRPr lang="en-US" sz="1400" dirty="0">
              <a:solidFill>
                <a:srgbClr val="1F2937"/>
              </a:solidFill>
              <a:latin typeface="Aptos" pitchFamily="34" charset="0"/>
              <a:ea typeface="Aptos" pitchFamily="34" charset="-122"/>
              <a:cs typeface="Aptos" pitchFamily="34" charset="-120"/>
            </a:endParaRPr>
          </a:p>
          <a:p>
            <a:pPr marL="0" indent="0">
              <a:buNone/>
            </a:pPr>
            <a:r>
              <a:rPr lang="en-US" sz="14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SNV-12.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67085"/>
                </a:solidFill>
              </a:rPr>
              <a:t>04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75488"/>
            <a:ext cx="7680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Как вирус меняет организм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9189720" y="530352"/>
            <a:ext cx="2331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50" i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804672" y="1280160"/>
            <a:ext cx="354787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69264" y="1426464"/>
            <a:ext cx="321868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Кровяная среда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969264" y="1755648"/>
            <a:ext cx="321868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транспорт O₂.</a:t>
            </a:r>
            <a:endParaRPr lang="en-US" sz="1350" dirty="0"/>
          </a:p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спрос на гем.</a:t>
            </a:r>
            <a:endParaRPr lang="en-US" sz="1350" dirty="0"/>
          </a:p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кровь = сигнал.</a:t>
            </a:r>
            <a:endParaRPr lang="en-US" sz="1350" dirty="0"/>
          </a:p>
        </p:txBody>
      </p:sp>
      <p:sp>
        <p:nvSpPr>
          <p:cNvPr id="7" name="Shape 5"/>
          <p:cNvSpPr/>
          <p:nvPr/>
        </p:nvSpPr>
        <p:spPr>
          <a:xfrm>
            <a:off x="4526280" y="1280160"/>
            <a:ext cx="354787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690872" y="1426464"/>
            <a:ext cx="321868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Обмен веществ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4690872" y="1755648"/>
            <a:ext cx="321868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базовый цикл.</a:t>
            </a:r>
            <a:endParaRPr lang="en-US" sz="1350" dirty="0"/>
          </a:p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стресс.</a:t>
            </a:r>
            <a:endParaRPr lang="en-US" sz="1350" dirty="0"/>
          </a:p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экономный режим.</a:t>
            </a:r>
            <a:endParaRPr lang="en-US" sz="1350" dirty="0"/>
          </a:p>
        </p:txBody>
      </p:sp>
      <p:sp>
        <p:nvSpPr>
          <p:cNvPr id="10" name="Shape 8"/>
          <p:cNvSpPr/>
          <p:nvPr/>
        </p:nvSpPr>
        <p:spPr>
          <a:xfrm>
            <a:off x="8247888" y="1280160"/>
            <a:ext cx="313639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412480" y="1426464"/>
            <a:ext cx="280720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Нервная система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8412480" y="1755648"/>
            <a:ext cx="280720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баланс.</a:t>
            </a:r>
            <a:endParaRPr lang="en-US" sz="1350" dirty="0"/>
          </a:p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перегрузка.</a:t>
            </a:r>
            <a:endParaRPr lang="en-US" sz="1350" dirty="0"/>
          </a:p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фокус на добыче.</a:t>
            </a:r>
            <a:endParaRPr lang="en-US" sz="1350" dirty="0"/>
          </a:p>
        </p:txBody>
      </p:sp>
      <p:sp>
        <p:nvSpPr>
          <p:cNvPr id="13" name="Shape 11"/>
          <p:cNvSpPr/>
          <p:nvPr/>
        </p:nvSpPr>
        <p:spPr>
          <a:xfrm>
            <a:off x="804672" y="2880360"/>
            <a:ext cx="354787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969264" y="3026664"/>
            <a:ext cx="321868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Зрение и свет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969264" y="3355848"/>
            <a:ext cx="321868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дневное зрение.</a:t>
            </a:r>
            <a:endParaRPr lang="en-US" sz="1350" dirty="0"/>
          </a:p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фотостресс.</a:t>
            </a:r>
            <a:endParaRPr lang="en-US" sz="1350" dirty="0"/>
          </a:p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сумеречный режим.</a:t>
            </a:r>
            <a:endParaRPr lang="en-US" sz="1350" dirty="0"/>
          </a:p>
        </p:txBody>
      </p:sp>
      <p:sp>
        <p:nvSpPr>
          <p:cNvPr id="16" name="Shape 14"/>
          <p:cNvSpPr/>
          <p:nvPr/>
        </p:nvSpPr>
        <p:spPr>
          <a:xfrm>
            <a:off x="4526280" y="2880360"/>
            <a:ext cx="354787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690872" y="3026664"/>
            <a:ext cx="321868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Регенерация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4690872" y="3355848"/>
            <a:ext cx="321868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обычное заживление.</a:t>
            </a:r>
            <a:endParaRPr lang="en-US" sz="1350" dirty="0"/>
          </a:p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воспаление.</a:t>
            </a:r>
            <a:endParaRPr lang="en-US" sz="1350" dirty="0"/>
          </a:p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быстрая репарация.</a:t>
            </a:r>
            <a:endParaRPr lang="en-US" sz="1350" dirty="0"/>
          </a:p>
        </p:txBody>
      </p:sp>
      <p:sp>
        <p:nvSpPr>
          <p:cNvPr id="19" name="Shape 17"/>
          <p:cNvSpPr/>
          <p:nvPr/>
        </p:nvSpPr>
        <p:spPr>
          <a:xfrm>
            <a:off x="8247888" y="2880360"/>
            <a:ext cx="313639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8412480" y="3026664"/>
            <a:ext cx="280720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Старение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8412480" y="3355848"/>
            <a:ext cx="280720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обычный цикл.</a:t>
            </a:r>
            <a:endParaRPr lang="en-US" sz="1350" dirty="0"/>
          </a:p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нагрузка.</a:t>
            </a:r>
            <a:endParaRPr lang="en-US" sz="1350" dirty="0"/>
          </a:p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медленное старение.</a:t>
            </a:r>
            <a:endParaRPr lang="en-US" sz="1350" dirty="0"/>
          </a:p>
        </p:txBody>
      </p:sp>
      <p:sp>
        <p:nvSpPr>
          <p:cNvPr id="22" name="Shape 20"/>
          <p:cNvSpPr/>
          <p:nvPr/>
        </p:nvSpPr>
        <p:spPr>
          <a:xfrm>
            <a:off x="804672" y="4645152"/>
            <a:ext cx="10954512" cy="987552"/>
          </a:xfrm>
          <a:prstGeom prst="roundRect">
            <a:avLst>
              <a:gd name="adj" fmla="val 4630"/>
            </a:avLst>
          </a:prstGeom>
          <a:solidFill>
            <a:srgbClr val="102A43"/>
          </a:solidFill>
          <a:ln w="12700">
            <a:solidFill>
              <a:srgbClr val="102A43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969264" y="4791456"/>
            <a:ext cx="1062532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Итог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969264" y="5120640"/>
            <a:ext cx="10625328" cy="36576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marL="0" indent="0" algn="l">
              <a:buNone/>
            </a:pPr>
            <a:r>
              <a:rPr lang="ru-RU" sz="1500" i="1" dirty="0">
                <a:solidFill>
                  <a:srgbClr val="EAF2F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Составляющие вампира</a:t>
            </a:r>
            <a:r>
              <a:rPr lang="en-US" sz="1500" dirty="0">
                <a:solidFill>
                  <a:srgbClr val="EAF2F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: кровь, свет, регенерация, долголетие.</a:t>
            </a:r>
            <a:endParaRPr lang="en-US" sz="1500" dirty="0"/>
          </a:p>
        </p:txBody>
      </p:sp>
      <p:sp>
        <p:nvSpPr>
          <p:cNvPr id="25" name="Text 23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67085"/>
                </a:solidFill>
              </a:rPr>
              <a:t>05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75488"/>
            <a:ext cx="7680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Почему возникает зависимость от крови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9189720" y="530352"/>
            <a:ext cx="2331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50" i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841248" y="1920240"/>
            <a:ext cx="2057400" cy="822960"/>
          </a:xfrm>
          <a:prstGeom prst="roundRect">
            <a:avLst>
              <a:gd name="adj" fmla="val 8889"/>
            </a:avLst>
          </a:prstGeom>
          <a:solidFill>
            <a:srgbClr val="FDECEC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14400" y="1965960"/>
            <a:ext cx="1911096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1. Вирус требует</a:t>
            </a:r>
            <a:endParaRPr lang="en-US" sz="1500" dirty="0"/>
          </a:p>
          <a:p>
            <a:pPr marL="0" indent="0" algn="ctr">
              <a:buNone/>
            </a:pPr>
            <a:r>
              <a:rPr lang="en-US" sz="150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живые сигнальные молекулы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3017520" y="2139696"/>
            <a:ext cx="36576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28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→</a:t>
            </a:r>
            <a:endParaRPr lang="en-US" sz="2800" dirty="0"/>
          </a:p>
        </p:txBody>
      </p:sp>
      <p:sp>
        <p:nvSpPr>
          <p:cNvPr id="7" name="Shape 5"/>
          <p:cNvSpPr/>
          <p:nvPr/>
        </p:nvSpPr>
        <p:spPr>
          <a:xfrm>
            <a:off x="3493008" y="1920240"/>
            <a:ext cx="2057400" cy="822960"/>
          </a:xfrm>
          <a:prstGeom prst="roundRect">
            <a:avLst>
              <a:gd name="adj" fmla="val 8889"/>
            </a:avLst>
          </a:prstGeom>
          <a:solidFill>
            <a:srgbClr val="EAF2FB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566160" y="1965960"/>
            <a:ext cx="1911096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42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2. Донорская кровь несёт</a:t>
            </a:r>
            <a:endParaRPr lang="en-US" sz="1420" dirty="0"/>
          </a:p>
          <a:p>
            <a:pPr marL="0" indent="0" algn="ctr">
              <a:buNone/>
            </a:pPr>
            <a:r>
              <a:rPr lang="en-US" sz="142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сигналы и маркеры</a:t>
            </a:r>
            <a:endParaRPr lang="en-US" sz="1420" dirty="0"/>
          </a:p>
        </p:txBody>
      </p:sp>
      <p:sp>
        <p:nvSpPr>
          <p:cNvPr id="9" name="Text 7"/>
          <p:cNvSpPr/>
          <p:nvPr/>
        </p:nvSpPr>
        <p:spPr>
          <a:xfrm>
            <a:off x="5687568" y="2139696"/>
            <a:ext cx="36576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28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→</a:t>
            </a:r>
            <a:endParaRPr lang="en-US" sz="2800" dirty="0"/>
          </a:p>
        </p:txBody>
      </p:sp>
      <p:sp>
        <p:nvSpPr>
          <p:cNvPr id="10" name="Shape 8"/>
          <p:cNvSpPr/>
          <p:nvPr/>
        </p:nvSpPr>
        <p:spPr>
          <a:xfrm>
            <a:off x="6144768" y="1920240"/>
            <a:ext cx="2057400" cy="822960"/>
          </a:xfrm>
          <a:prstGeom prst="roundRect">
            <a:avLst>
              <a:gd name="adj" fmla="val 8889"/>
            </a:avLst>
          </a:prstGeom>
          <a:solidFill>
            <a:srgbClr val="EEF2F6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217920" y="1965960"/>
            <a:ext cx="1911096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42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3. Суррогат даёт</a:t>
            </a:r>
            <a:endParaRPr lang="en-US" sz="1420" dirty="0"/>
          </a:p>
          <a:p>
            <a:pPr marL="0" indent="0" algn="ctr">
              <a:buNone/>
            </a:pPr>
            <a:r>
              <a:rPr lang="en-US" sz="142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транспорт, но не сигналы</a:t>
            </a:r>
            <a:endParaRPr lang="en-US" sz="1420" dirty="0"/>
          </a:p>
        </p:txBody>
      </p:sp>
      <p:sp>
        <p:nvSpPr>
          <p:cNvPr id="12" name="Text 10"/>
          <p:cNvSpPr/>
          <p:nvPr/>
        </p:nvSpPr>
        <p:spPr>
          <a:xfrm>
            <a:off x="8339328" y="2139696"/>
            <a:ext cx="36576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28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→</a:t>
            </a:r>
            <a:endParaRPr lang="en-US" sz="2800" dirty="0"/>
          </a:p>
        </p:txBody>
      </p:sp>
      <p:sp>
        <p:nvSpPr>
          <p:cNvPr id="13" name="Shape 11"/>
          <p:cNvSpPr/>
          <p:nvPr/>
        </p:nvSpPr>
        <p:spPr>
          <a:xfrm>
            <a:off x="8796528" y="1920240"/>
            <a:ext cx="2514600" cy="822960"/>
          </a:xfrm>
          <a:prstGeom prst="roundRect">
            <a:avLst>
              <a:gd name="adj" fmla="val 8889"/>
            </a:avLst>
          </a:prstGeom>
          <a:solidFill>
            <a:srgbClr val="102A43"/>
          </a:solidFill>
          <a:ln w="12700">
            <a:solidFill>
              <a:srgbClr val="102A43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8869680" y="1965960"/>
            <a:ext cx="2368296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4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4. Голод = дефицит</a:t>
            </a:r>
            <a:endParaRPr lang="en-US" sz="1420" dirty="0"/>
          </a:p>
          <a:p>
            <a:pPr marL="0" indent="0" algn="ctr">
              <a:buNone/>
            </a:pPr>
            <a:r>
              <a:rPr lang="en-US" sz="14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сигнальных компонентов</a:t>
            </a:r>
            <a:endParaRPr lang="en-US" sz="1420" dirty="0"/>
          </a:p>
        </p:txBody>
      </p:sp>
      <p:sp>
        <p:nvSpPr>
          <p:cNvPr id="15" name="Shape 13"/>
          <p:cNvSpPr/>
          <p:nvPr/>
        </p:nvSpPr>
        <p:spPr>
          <a:xfrm>
            <a:off x="1051560" y="3657600"/>
            <a:ext cx="3154680" cy="11430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216152" y="3803904"/>
            <a:ext cx="282549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Живая кровь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1216152" y="4133088"/>
            <a:ext cx="2825496" cy="52120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Сигналы, вариативность, метаболизм.</a:t>
            </a:r>
            <a:endParaRPr lang="en-US" sz="1350" dirty="0"/>
          </a:p>
        </p:txBody>
      </p:sp>
      <p:sp>
        <p:nvSpPr>
          <p:cNvPr id="18" name="Shape 16"/>
          <p:cNvSpPr/>
          <p:nvPr/>
        </p:nvSpPr>
        <p:spPr>
          <a:xfrm>
            <a:off x="4572000" y="3657600"/>
            <a:ext cx="3154680" cy="11430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4736592" y="3803904"/>
            <a:ext cx="282549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Искусственная кровь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4736592" y="4133088"/>
            <a:ext cx="2825496" cy="52120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Транспорт есть. Сигналов почти нет.</a:t>
            </a:r>
            <a:endParaRPr lang="en-US" sz="1350" dirty="0"/>
          </a:p>
        </p:txBody>
      </p:sp>
      <p:sp>
        <p:nvSpPr>
          <p:cNvPr id="21" name="Shape 19"/>
          <p:cNvSpPr/>
          <p:nvPr/>
        </p:nvSpPr>
        <p:spPr>
          <a:xfrm>
            <a:off x="8092440" y="3657600"/>
            <a:ext cx="3154680" cy="11430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8257032" y="3803904"/>
            <a:ext cx="282549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Следствие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8257032" y="4133088"/>
            <a:ext cx="2825496" cy="52120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0" indent="0" algn="l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Селекция, ритуалы, рынок доноров.</a:t>
            </a:r>
            <a:endParaRPr lang="en-US" sz="1350" dirty="0"/>
          </a:p>
        </p:txBody>
      </p:sp>
      <p:sp>
        <p:nvSpPr>
          <p:cNvPr id="24" name="Text 22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67085"/>
                </a:solidFill>
              </a:rPr>
              <a:t>06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3-vampire-classe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04672" y="274320"/>
            <a:ext cx="10607040" cy="32918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Классы вампирической адаптации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209006" y="5695406"/>
            <a:ext cx="11826240" cy="88827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28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Выше класс — выше контроль, доступ и влияние.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67085"/>
                </a:solidFill>
              </a:rPr>
              <a:t>07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4-failed-infect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05840" y="256032"/>
            <a:ext cx="10149840" cy="32918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Неудачное заражение: каскад несовместимости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3319272" y="1261872"/>
            <a:ext cx="1316736" cy="40233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12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нейровегетативный</a:t>
            </a:r>
            <a:endParaRPr lang="en-US" sz="1120" dirty="0"/>
          </a:p>
          <a:p>
            <a:pPr marL="0" indent="0" algn="ctr">
              <a:buNone/>
            </a:pPr>
            <a:r>
              <a:rPr lang="en-US" sz="112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сбой</a:t>
            </a:r>
            <a:endParaRPr lang="en-US" sz="1120" dirty="0"/>
          </a:p>
        </p:txBody>
      </p:sp>
      <p:sp>
        <p:nvSpPr>
          <p:cNvPr id="5" name="Text 2"/>
          <p:cNvSpPr/>
          <p:nvPr/>
        </p:nvSpPr>
        <p:spPr>
          <a:xfrm>
            <a:off x="3264408" y="2185416"/>
            <a:ext cx="1612392" cy="40233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12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кардиореспираторный</a:t>
            </a:r>
            <a:endParaRPr lang="en-US" sz="1120" dirty="0"/>
          </a:p>
          <a:p>
            <a:pPr marL="0" indent="0" algn="ctr">
              <a:buNone/>
            </a:pPr>
            <a:r>
              <a:rPr lang="en-US" sz="112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стресс</a:t>
            </a:r>
            <a:endParaRPr lang="en-US" sz="1120" dirty="0"/>
          </a:p>
        </p:txBody>
      </p:sp>
      <p:sp>
        <p:nvSpPr>
          <p:cNvPr id="6" name="Text 3"/>
          <p:cNvSpPr/>
          <p:nvPr/>
        </p:nvSpPr>
        <p:spPr>
          <a:xfrm>
            <a:off x="3300984" y="3132473"/>
            <a:ext cx="1353312" cy="40233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абдоминальный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сосудистый криз</a:t>
            </a:r>
            <a:endParaRPr lang="en-US" sz="1100" dirty="0"/>
          </a:p>
        </p:txBody>
      </p:sp>
      <p:sp>
        <p:nvSpPr>
          <p:cNvPr id="7" name="Text 4"/>
          <p:cNvSpPr/>
          <p:nvPr/>
        </p:nvSpPr>
        <p:spPr>
          <a:xfrm>
            <a:off x="3319272" y="4087368"/>
            <a:ext cx="1353312" cy="365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периферический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спазм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3300984" y="5015266"/>
            <a:ext cx="1353312" cy="365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терминальное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истощение</a:t>
            </a:r>
            <a:endParaRPr lang="en-US" sz="1100" dirty="0"/>
          </a:p>
        </p:txBody>
      </p:sp>
      <p:sp>
        <p:nvSpPr>
          <p:cNvPr id="9" name="Text 6"/>
          <p:cNvSpPr/>
          <p:nvPr/>
        </p:nvSpPr>
        <p:spPr>
          <a:xfrm>
            <a:off x="6967728" y="1344168"/>
            <a:ext cx="42611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генетическая и иммунная</a:t>
            </a:r>
            <a:endParaRPr lang="en-US" sz="1220" dirty="0"/>
          </a:p>
          <a:p>
            <a:pPr marL="0" indent="0" algn="ctr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несовместимость</a:t>
            </a:r>
            <a:endParaRPr lang="en-US" sz="1220" dirty="0"/>
          </a:p>
        </p:txBody>
      </p:sp>
      <p:sp>
        <p:nvSpPr>
          <p:cNvPr id="10" name="Text 7"/>
          <p:cNvSpPr/>
          <p:nvPr/>
        </p:nvSpPr>
        <p:spPr>
          <a:xfrm>
            <a:off x="6967728" y="2429694"/>
            <a:ext cx="42611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сосудистый перегрев</a:t>
            </a:r>
            <a:endParaRPr lang="en-US" sz="1220" dirty="0"/>
          </a:p>
          <a:p>
            <a:pPr marL="0" indent="0" algn="ctr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 гиперметаболизм</a:t>
            </a:r>
            <a:endParaRPr lang="en-US" sz="1220" dirty="0"/>
          </a:p>
        </p:txBody>
      </p:sp>
      <p:sp>
        <p:nvSpPr>
          <p:cNvPr id="11" name="Text 8"/>
          <p:cNvSpPr/>
          <p:nvPr/>
        </p:nvSpPr>
        <p:spPr>
          <a:xfrm>
            <a:off x="6967728" y="3481254"/>
            <a:ext cx="42611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массовый гемолиз</a:t>
            </a:r>
            <a:endParaRPr lang="en-US" sz="1220" dirty="0"/>
          </a:p>
          <a:p>
            <a:pPr marL="0" indent="0" algn="ctr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 высвобождение гема</a:t>
            </a:r>
            <a:endParaRPr lang="en-US" sz="1220" dirty="0"/>
          </a:p>
        </p:txBody>
      </p:sp>
      <p:sp>
        <p:nvSpPr>
          <p:cNvPr id="12" name="Text 9"/>
          <p:cNvSpPr/>
          <p:nvPr/>
        </p:nvSpPr>
        <p:spPr>
          <a:xfrm>
            <a:off x="6967728" y="4624254"/>
            <a:ext cx="42611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воспалительный каскад</a:t>
            </a:r>
            <a:endParaRPr lang="en-US" sz="1220" dirty="0"/>
          </a:p>
          <a:p>
            <a:pPr marL="0" indent="0" algn="ctr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 токсическая перегрузка</a:t>
            </a:r>
            <a:endParaRPr lang="en-US" sz="1220" dirty="0"/>
          </a:p>
        </p:txBody>
      </p:sp>
      <p:sp>
        <p:nvSpPr>
          <p:cNvPr id="13" name="Text 10"/>
          <p:cNvSpPr/>
          <p:nvPr/>
        </p:nvSpPr>
        <p:spPr>
          <a:xfrm>
            <a:off x="6967728" y="5675814"/>
            <a:ext cx="42611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системный коллапс</a:t>
            </a:r>
            <a:endParaRPr lang="en-US" sz="1220" dirty="0"/>
          </a:p>
          <a:p>
            <a:pPr marL="0" indent="0" algn="ctr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без устойчивой адаптации</a:t>
            </a:r>
            <a:endParaRPr lang="en-US" sz="1220" dirty="0"/>
          </a:p>
        </p:txBody>
      </p:sp>
      <p:sp>
        <p:nvSpPr>
          <p:cNvPr id="14" name="Text 11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67085"/>
                </a:solidFill>
              </a:rPr>
              <a:t>08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75488"/>
            <a:ext cx="7680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Как распознать вампира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9189720" y="530352"/>
            <a:ext cx="2331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50" i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658368" y="1115568"/>
            <a:ext cx="2788920" cy="2267712"/>
          </a:xfrm>
          <a:prstGeom prst="roundRect">
            <a:avLst>
              <a:gd name="adj" fmla="val 2016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pic>
        <p:nvPicPr>
          <p:cNvPr id="5" name="Image 0" descr="/home/mikhail/repos/foil-cap-theories/vampire-government/assets/generated/ai-sign-01-teeth-canine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96" y="1225296"/>
            <a:ext cx="2569464" cy="157276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86384" y="2834640"/>
            <a:ext cx="252374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8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Клыки</a:t>
            </a:r>
            <a:endParaRPr lang="en-US" sz="1180" dirty="0"/>
          </a:p>
        </p:txBody>
      </p:sp>
      <p:sp>
        <p:nvSpPr>
          <p:cNvPr id="7" name="Text 4"/>
          <p:cNvSpPr/>
          <p:nvPr/>
        </p:nvSpPr>
        <p:spPr>
          <a:xfrm>
            <a:off x="822960" y="3017520"/>
            <a:ext cx="2450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6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удлинение без деформации</a:t>
            </a:r>
            <a:endParaRPr lang="en-US" sz="960" dirty="0"/>
          </a:p>
        </p:txBody>
      </p:sp>
      <p:sp>
        <p:nvSpPr>
          <p:cNvPr id="8" name="Shape 5"/>
          <p:cNvSpPr/>
          <p:nvPr/>
        </p:nvSpPr>
        <p:spPr>
          <a:xfrm>
            <a:off x="4005072" y="1115568"/>
            <a:ext cx="2788920" cy="2267712"/>
          </a:xfrm>
          <a:prstGeom prst="roundRect">
            <a:avLst>
              <a:gd name="adj" fmla="val 2016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pic>
        <p:nvPicPr>
          <p:cNvPr id="9" name="Image 1" descr="/home/mikhail/repos/foil-cap-theories/vampire-government/assets/generated/ai-sign-02-eye-neutra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00" y="1225296"/>
            <a:ext cx="2569464" cy="1572768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4133088" y="2834640"/>
            <a:ext cx="252374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8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Глаз: сытая фаза</a:t>
            </a:r>
            <a:endParaRPr lang="en-US" sz="1180" dirty="0"/>
          </a:p>
        </p:txBody>
      </p:sp>
      <p:sp>
        <p:nvSpPr>
          <p:cNvPr id="11" name="Text 7"/>
          <p:cNvSpPr/>
          <p:nvPr/>
        </p:nvSpPr>
        <p:spPr>
          <a:xfrm>
            <a:off x="4169664" y="3017520"/>
            <a:ext cx="2450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6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зрачок почти нормален</a:t>
            </a:r>
            <a:endParaRPr lang="en-US" sz="960" dirty="0"/>
          </a:p>
        </p:txBody>
      </p:sp>
      <p:sp>
        <p:nvSpPr>
          <p:cNvPr id="12" name="Shape 8"/>
          <p:cNvSpPr/>
          <p:nvPr/>
        </p:nvSpPr>
        <p:spPr>
          <a:xfrm>
            <a:off x="7351776" y="1115568"/>
            <a:ext cx="2788920" cy="2267712"/>
          </a:xfrm>
          <a:prstGeom prst="roundRect">
            <a:avLst>
              <a:gd name="adj" fmla="val 2016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pic>
        <p:nvPicPr>
          <p:cNvPr id="13" name="Image 2" descr="/home/mikhail/repos/foil-cap-theories/vampire-government/assets/generated/ai-sign-03-eye-hunger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1504" y="1225296"/>
            <a:ext cx="2569464" cy="1572768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7479792" y="2834640"/>
            <a:ext cx="252374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8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Глаз: голод</a:t>
            </a:r>
            <a:endParaRPr lang="en-US" sz="1180" dirty="0"/>
          </a:p>
        </p:txBody>
      </p:sp>
      <p:sp>
        <p:nvSpPr>
          <p:cNvPr id="15" name="Text 10"/>
          <p:cNvSpPr/>
          <p:nvPr/>
        </p:nvSpPr>
        <p:spPr>
          <a:xfrm>
            <a:off x="7516368" y="3017520"/>
            <a:ext cx="2450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6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зрачок расширен и темнее</a:t>
            </a:r>
            <a:endParaRPr lang="en-US" sz="960" dirty="0"/>
          </a:p>
        </p:txBody>
      </p:sp>
      <p:sp>
        <p:nvSpPr>
          <p:cNvPr id="16" name="Shape 11"/>
          <p:cNvSpPr/>
          <p:nvPr/>
        </p:nvSpPr>
        <p:spPr>
          <a:xfrm>
            <a:off x="658368" y="3675888"/>
            <a:ext cx="2788920" cy="2267712"/>
          </a:xfrm>
          <a:prstGeom prst="roundRect">
            <a:avLst>
              <a:gd name="adj" fmla="val 2016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pic>
        <p:nvPicPr>
          <p:cNvPr id="17" name="Image 3" descr="/home/mikhail/repos/foil-cap-theories/vampire-government/assets/generated/ai-sign-04-skin-agin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8096" y="3785616"/>
            <a:ext cx="2569464" cy="1572768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786384" y="5394960"/>
            <a:ext cx="252374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8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Кожа и возраст</a:t>
            </a:r>
            <a:endParaRPr lang="en-US" sz="1180" dirty="0"/>
          </a:p>
        </p:txBody>
      </p:sp>
      <p:sp>
        <p:nvSpPr>
          <p:cNvPr id="19" name="Text 13"/>
          <p:cNvSpPr/>
          <p:nvPr/>
        </p:nvSpPr>
        <p:spPr>
          <a:xfrm>
            <a:off x="822960" y="5577840"/>
            <a:ext cx="2450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6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ровная кожа, слабый возрастной шум</a:t>
            </a:r>
            <a:endParaRPr lang="en-US" sz="960" dirty="0"/>
          </a:p>
        </p:txBody>
      </p:sp>
      <p:sp>
        <p:nvSpPr>
          <p:cNvPr id="20" name="Shape 14"/>
          <p:cNvSpPr/>
          <p:nvPr/>
        </p:nvSpPr>
        <p:spPr>
          <a:xfrm>
            <a:off x="4005072" y="3675888"/>
            <a:ext cx="2788920" cy="2267712"/>
          </a:xfrm>
          <a:prstGeom prst="roundRect">
            <a:avLst>
              <a:gd name="adj" fmla="val 2016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pic>
        <p:nvPicPr>
          <p:cNvPr id="21" name="Image 4" descr="/home/mikhail/repos/foil-cap-theories/vampire-government/assets/generated/ai-sign-05-hand-motorics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14800" y="3785616"/>
            <a:ext cx="2569464" cy="1572768"/>
          </a:xfrm>
          <a:prstGeom prst="rect">
            <a:avLst/>
          </a:prstGeom>
        </p:spPr>
      </p:pic>
      <p:sp>
        <p:nvSpPr>
          <p:cNvPr id="22" name="Text 15"/>
          <p:cNvSpPr/>
          <p:nvPr/>
        </p:nvSpPr>
        <p:spPr>
          <a:xfrm>
            <a:off x="4133088" y="5394960"/>
            <a:ext cx="252374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8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Кисть и моторика</a:t>
            </a:r>
            <a:endParaRPr lang="en-US" sz="1180" dirty="0"/>
          </a:p>
        </p:txBody>
      </p:sp>
      <p:sp>
        <p:nvSpPr>
          <p:cNvPr id="23" name="Text 16"/>
          <p:cNvSpPr/>
          <p:nvPr/>
        </p:nvSpPr>
        <p:spPr>
          <a:xfrm>
            <a:off x="4169664" y="5577840"/>
            <a:ext cx="2450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6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точность, вены, холодная пластика</a:t>
            </a:r>
            <a:endParaRPr lang="en-US" sz="960" dirty="0"/>
          </a:p>
        </p:txBody>
      </p:sp>
      <p:sp>
        <p:nvSpPr>
          <p:cNvPr id="24" name="Shape 17"/>
          <p:cNvSpPr/>
          <p:nvPr/>
        </p:nvSpPr>
        <p:spPr>
          <a:xfrm>
            <a:off x="7351776" y="3675888"/>
            <a:ext cx="2788920" cy="2267712"/>
          </a:xfrm>
          <a:prstGeom prst="roundRect">
            <a:avLst>
              <a:gd name="adj" fmla="val 2016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pic>
        <p:nvPicPr>
          <p:cNvPr id="25" name="Image 5" descr="/home/mikhail/repos/foil-cap-theories/vampire-government/assets/generated/ai-sign-06-behavioral-portrait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61504" y="3785616"/>
            <a:ext cx="2569464" cy="1572768"/>
          </a:xfrm>
          <a:prstGeom prst="rect">
            <a:avLst/>
          </a:prstGeom>
        </p:spPr>
      </p:pic>
      <p:sp>
        <p:nvSpPr>
          <p:cNvPr id="26" name="Text 18"/>
          <p:cNvSpPr/>
          <p:nvPr/>
        </p:nvSpPr>
        <p:spPr>
          <a:xfrm>
            <a:off x="7479792" y="5394960"/>
            <a:ext cx="252374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8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Поведение</a:t>
            </a:r>
            <a:endParaRPr lang="en-US" sz="1180" dirty="0"/>
          </a:p>
        </p:txBody>
      </p:sp>
      <p:sp>
        <p:nvSpPr>
          <p:cNvPr id="27" name="Text 19"/>
          <p:cNvSpPr/>
          <p:nvPr/>
        </p:nvSpPr>
        <p:spPr>
          <a:xfrm>
            <a:off x="7516368" y="5577840"/>
            <a:ext cx="2450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6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кровь, </a:t>
            </a:r>
            <a:r>
              <a:rPr lang="ru-RU" sz="96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элита</a:t>
            </a:r>
            <a:r>
              <a:rPr lang="en-US" sz="96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, закрытые круги</a:t>
            </a:r>
            <a:endParaRPr lang="en-US" sz="960" dirty="0"/>
          </a:p>
        </p:txBody>
      </p:sp>
      <p:sp>
        <p:nvSpPr>
          <p:cNvPr id="28" name="Shape 20"/>
          <p:cNvSpPr/>
          <p:nvPr/>
        </p:nvSpPr>
        <p:spPr>
          <a:xfrm>
            <a:off x="1444752" y="6309360"/>
            <a:ext cx="9281160" cy="310896"/>
          </a:xfrm>
          <a:prstGeom prst="roundRect">
            <a:avLst>
              <a:gd name="adj" fmla="val 23529"/>
            </a:avLst>
          </a:prstGeom>
          <a:solidFill>
            <a:srgbClr val="102A43"/>
          </a:solidFill>
          <a:ln w="12700">
            <a:solidFill>
              <a:srgbClr val="102A43"/>
            </a:solidFill>
            <a:prstDash val="solid"/>
          </a:ln>
        </p:spPr>
      </p:sp>
      <p:sp>
        <p:nvSpPr>
          <p:cNvPr id="29" name="Text 21"/>
          <p:cNvSpPr/>
          <p:nvPr/>
        </p:nvSpPr>
        <p:spPr>
          <a:xfrm>
            <a:off x="1517904" y="6355080"/>
            <a:ext cx="9134856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24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Смотреть нужно на комбинацию признаков.</a:t>
            </a:r>
            <a:endParaRPr lang="en-US" sz="1240" dirty="0"/>
          </a:p>
        </p:txBody>
      </p:sp>
      <p:sp>
        <p:nvSpPr>
          <p:cNvPr id="30" name="Text 22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67085"/>
                </a:solidFill>
              </a:rPr>
              <a:t>09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696</Words>
  <Application>Microsoft Office PowerPoint</Application>
  <PresentationFormat>Широкоэкранный</PresentationFormat>
  <Paragraphs>212</Paragraphs>
  <Slides>15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Aptos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Nous Research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Пищевая цепочка: от тебя до теневого правительства</dc:title>
  <dc:subject>Строгая псевдонаучная модель гемозависимой элиты</dc:subject>
  <dc:creator>Hermes Agent</dc:creator>
  <cp:lastModifiedBy>Docker</cp:lastModifiedBy>
  <cp:revision>5</cp:revision>
  <dcterms:created xsi:type="dcterms:W3CDTF">2026-06-30T13:14:28Z</dcterms:created>
  <dcterms:modified xsi:type="dcterms:W3CDTF">2026-07-01T08:27:21Z</dcterms:modified>
</cp:coreProperties>
</file>